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2" r:id="rId13"/>
    <p:sldId id="267" r:id="rId14"/>
    <p:sldId id="268" r:id="rId15"/>
    <p:sldId id="269" r:id="rId16"/>
    <p:sldId id="270" r:id="rId17"/>
    <p:sldId id="275" r:id="rId18"/>
    <p:sldId id="276" r:id="rId19"/>
    <p:sldId id="277" r:id="rId20"/>
    <p:sldId id="288" r:id="rId21"/>
    <p:sldId id="279" r:id="rId22"/>
    <p:sldId id="271" r:id="rId23"/>
    <p:sldId id="272" r:id="rId24"/>
    <p:sldId id="273" r:id="rId25"/>
    <p:sldId id="278" r:id="rId26"/>
    <p:sldId id="274" r:id="rId27"/>
    <p:sldId id="280" r:id="rId28"/>
    <p:sldId id="281" r:id="rId29"/>
    <p:sldId id="283" r:id="rId30"/>
    <p:sldId id="284" r:id="rId31"/>
    <p:sldId id="285" r:id="rId32"/>
    <p:sldId id="286" r:id="rId33"/>
    <p:sldId id="287" r:id="rId34"/>
    <p:sldId id="289" r:id="rId35"/>
    <p:sldId id="291" r:id="rId36"/>
    <p:sldId id="292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6247" autoAdjust="0"/>
  </p:normalViewPr>
  <p:slideViewPr>
    <p:cSldViewPr>
      <p:cViewPr varScale="1">
        <p:scale>
          <a:sx n="77" d="100"/>
          <a:sy n="77" d="100"/>
        </p:scale>
        <p:origin x="642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2034" y="1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FB9F1F-7832-40B7-9AA3-1A812BE0E538}" type="datetimeFigureOut">
              <a:rPr lang="ko-KR" altLang="en-US" smtClean="0"/>
              <a:t>2023-09-20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5C269-22CB-4708-8942-AF3DF567B34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76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40CFC-9BEC-4C2E-A692-1D23530EA996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697200" y="358775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73205-F660-4565-A444-3DDEE8A12FD0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67A8F-372F-493E-9375-8082B996B1A2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87550-9EA6-4D2C-8F68-6357E80784D8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0579C-27C4-45DF-B0EC-DF36A84F6CEF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3EBA2-A2B0-4F60-8427-941FDFA6DDA0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D0482-87FF-453A-A80E-5CF416B56D95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115C-7B45-471A-9F0F-75E751897C35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A1108-E0BD-4494-A0F9-B50FC40AD300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15B1-94AD-4F89-A0B5-3E53A12854DC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80EBF-F985-47F1-ABE9-EF4DF749363A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FAF4-DB57-4B6E-B4C8-A65EF59B46AA}" type="datetime1">
              <a:rPr lang="en-US" altLang="ko-KR" smtClean="0"/>
              <a:t>9/20/2023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20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1.png"/><Relationship Id="rId7" Type="http://schemas.openxmlformats.org/officeDocument/2006/relationships/image" Target="../media/image4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5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1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6.png"/><Relationship Id="rId5" Type="http://schemas.openxmlformats.org/officeDocument/2006/relationships/image" Target="../media/image13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8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5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8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5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8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5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48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15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49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774800" y="3533894"/>
            <a:ext cx="10835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6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Smart factory miniature with a robot arm transferring wafers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38875" y="7505700"/>
            <a:ext cx="60057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 smtClean="0">
                <a:latin typeface="맑"/>
              </a:rPr>
              <a:t>[Harman] </a:t>
            </a:r>
            <a:r>
              <a:rPr lang="ko-KR" altLang="en-US" sz="2000" dirty="0" err="1" smtClean="0">
                <a:latin typeface="맑"/>
              </a:rPr>
              <a:t>세미콘</a:t>
            </a:r>
            <a:r>
              <a:rPr lang="ko-KR" altLang="en-US" sz="2000" dirty="0" smtClean="0">
                <a:latin typeface="맑"/>
              </a:rPr>
              <a:t> 아카데미 반도체 설계 과정</a:t>
            </a:r>
            <a:endParaRPr lang="en-US" altLang="ko-KR" sz="2000" dirty="0" smtClean="0">
              <a:latin typeface="맑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담당교수 </a:t>
            </a:r>
            <a:r>
              <a:rPr lang="en-US" altLang="ko-KR" sz="2000" dirty="0" smtClean="0">
                <a:latin typeface="맑"/>
              </a:rPr>
              <a:t>: </a:t>
            </a:r>
            <a:r>
              <a:rPr lang="ko-KR" altLang="en-US" sz="2000" dirty="0" err="1" smtClean="0">
                <a:latin typeface="맑"/>
              </a:rPr>
              <a:t>장용선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>
                <a:latin typeface="맑"/>
              </a:rPr>
              <a:t>최병선</a:t>
            </a:r>
            <a:endParaRPr lang="en-US" altLang="ko-KR" sz="2000" dirty="0" smtClean="0">
              <a:latin typeface="맑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개발기간 </a:t>
            </a:r>
            <a:r>
              <a:rPr lang="en-US" altLang="ko-KR" sz="2000" dirty="0" smtClean="0">
                <a:latin typeface="맑"/>
              </a:rPr>
              <a:t>: 2023.08.08 ~ 2023.09.12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 smtClean="0">
                <a:latin typeface="맑"/>
              </a:rPr>
              <a:t>[2</a:t>
            </a:r>
            <a:r>
              <a:rPr lang="ko-KR" altLang="en-US" sz="2000" dirty="0" smtClean="0">
                <a:latin typeface="맑"/>
              </a:rPr>
              <a:t>조</a:t>
            </a:r>
            <a:r>
              <a:rPr lang="en-US" altLang="ko-KR" sz="2000" dirty="0" smtClean="0">
                <a:latin typeface="맑"/>
              </a:rPr>
              <a:t>] </a:t>
            </a:r>
            <a:r>
              <a:rPr lang="ko-KR" altLang="en-US" sz="2000" dirty="0" smtClean="0">
                <a:latin typeface="맑"/>
              </a:rPr>
              <a:t>배준영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강예림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강은세</a:t>
            </a:r>
            <a:r>
              <a:rPr lang="en-US" altLang="ko-KR" sz="2000" dirty="0" smtClean="0">
                <a:latin typeface="맑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고민성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오수민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장규원</a:t>
            </a:r>
            <a:endParaRPr lang="en-US" altLang="ko-KR" sz="2000" dirty="0">
              <a:latin typeface="맑"/>
            </a:endParaRPr>
          </a:p>
        </p:txBody>
      </p:sp>
      <p:grpSp>
        <p:nvGrpSpPr>
          <p:cNvPr id="17" name="그룹 1026"/>
          <p:cNvGrpSpPr/>
          <p:nvPr/>
        </p:nvGrpSpPr>
        <p:grpSpPr>
          <a:xfrm>
            <a:off x="723684" y="531246"/>
            <a:ext cx="1582188" cy="924591"/>
            <a:chOff x="351763" y="9088821"/>
            <a:chExt cx="1582188" cy="924591"/>
          </a:xfrm>
        </p:grpSpPr>
        <p:pic>
          <p:nvPicPr>
            <p:cNvPr id="19" name="Object 8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0" name="그룹 1027"/>
          <p:cNvGrpSpPr/>
          <p:nvPr/>
        </p:nvGrpSpPr>
        <p:grpSpPr>
          <a:xfrm>
            <a:off x="13944600" y="587892"/>
            <a:ext cx="3600000" cy="867945"/>
            <a:chOff x="15721993" y="9524150"/>
            <a:chExt cx="3600000" cy="867945"/>
          </a:xfrm>
        </p:grpSpPr>
        <p:pic>
          <p:nvPicPr>
            <p:cNvPr id="21" name="Object 9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993" y="9524150"/>
              <a:ext cx="3600000" cy="86794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774800" y="2628900"/>
            <a:ext cx="346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종합 </a:t>
            </a:r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</a:t>
            </a:r>
            <a:endParaRPr lang="en-US" altLang="ko-KR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22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23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4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5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7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Flow Chart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9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848" y="1694846"/>
            <a:ext cx="9572352" cy="77158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6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68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7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7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7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7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 Diagram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864333"/>
            <a:ext cx="17106900" cy="568425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8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19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0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2819400" y="1963198"/>
            <a:ext cx="12960000" cy="7127426"/>
            <a:chOff x="2414882" y="712697"/>
            <a:chExt cx="13545220" cy="8534898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0363200" y="712697"/>
              <a:ext cx="1800000" cy="8160626"/>
            </a:xfrm>
            <a:prstGeom prst="roundRect">
              <a:avLst/>
            </a:prstGeom>
            <a:noFill/>
            <a:ln w="5715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AXI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I/F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BUS</a:t>
              </a:r>
              <a:endPara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14160102" y="712697"/>
              <a:ext cx="1800000" cy="8160626"/>
            </a:xfrm>
            <a:prstGeom prst="roundRect">
              <a:avLst/>
            </a:prstGeom>
            <a:noFill/>
            <a:ln w="5715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MICRO</a:t>
              </a:r>
            </a:p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BLAZE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12616113" y="6140841"/>
              <a:ext cx="1080000" cy="7938"/>
            </a:xfrm>
            <a:prstGeom prst="straightConnector1">
              <a:avLst/>
            </a:prstGeom>
            <a:ln w="57150">
              <a:solidFill>
                <a:srgbClr val="9A9A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12616113" y="3721843"/>
              <a:ext cx="1080000" cy="7200"/>
            </a:xfrm>
            <a:prstGeom prst="straightConnector1">
              <a:avLst/>
            </a:prstGeom>
            <a:ln w="57150">
              <a:solidFill>
                <a:srgbClr val="9A9A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/>
            <p:cNvGrpSpPr/>
            <p:nvPr/>
          </p:nvGrpSpPr>
          <p:grpSpPr>
            <a:xfrm>
              <a:off x="2414882" y="712697"/>
              <a:ext cx="7495405" cy="2096858"/>
              <a:chOff x="2417815" y="2946354"/>
              <a:chExt cx="7495405" cy="2096858"/>
            </a:xfrm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2417816" y="4406871"/>
                <a:ext cx="1980000" cy="636341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DUTY_TIME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ON/OFF</a:t>
                </a:r>
              </a:p>
            </p:txBody>
          </p:sp>
          <p:grpSp>
            <p:nvGrpSpPr>
              <p:cNvPr id="51" name="그룹 50"/>
              <p:cNvGrpSpPr/>
              <p:nvPr/>
            </p:nvGrpSpPr>
            <p:grpSpPr>
              <a:xfrm>
                <a:off x="2417815" y="2946354"/>
                <a:ext cx="7495405" cy="1441019"/>
                <a:chOff x="2417815" y="2946354"/>
                <a:chExt cx="7495405" cy="1441019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2417815" y="2946354"/>
                  <a:ext cx="1980000" cy="1440000"/>
                </a:xfrm>
                <a:prstGeom prst="roundRect">
                  <a:avLst/>
                </a:prstGeom>
                <a:noFill/>
                <a:ln w="57150">
                  <a:solidFill>
                    <a:srgbClr val="9A9A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CONSOLE</a:t>
                  </a:r>
                  <a:endParaRPr lang="ko-KR" altLang="en-US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394718" y="2947373"/>
                  <a:ext cx="1980000" cy="1440000"/>
                </a:xfrm>
                <a:prstGeom prst="roundRect">
                  <a:avLst/>
                </a:prstGeom>
                <a:noFill/>
                <a:ln w="57150">
                  <a:solidFill>
                    <a:srgbClr val="9A9A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UART</a:t>
                  </a:r>
                  <a:endParaRPr lang="ko-KR" altLang="en-US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54" name="그룹 53"/>
                <p:cNvGrpSpPr/>
                <p:nvPr/>
              </p:nvGrpSpPr>
              <p:grpSpPr>
                <a:xfrm>
                  <a:off x="4856216" y="3965359"/>
                  <a:ext cx="5057004" cy="10800"/>
                  <a:chOff x="4856216" y="2997695"/>
                  <a:chExt cx="5057004" cy="10800"/>
                </a:xfrm>
              </p:grpSpPr>
              <p:cxnSp>
                <p:nvCxnSpPr>
                  <p:cNvPr id="58" name="직선 화살표 연결선 57"/>
                  <p:cNvCxnSpPr/>
                  <p:nvPr/>
                </p:nvCxnSpPr>
                <p:spPr>
                  <a:xfrm>
                    <a:off x="4856216" y="2997695"/>
                    <a:ext cx="1080000" cy="7200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직선 화살표 연결선 58"/>
                  <p:cNvCxnSpPr/>
                  <p:nvPr/>
                </p:nvCxnSpPr>
                <p:spPr>
                  <a:xfrm>
                    <a:off x="8833220" y="3001295"/>
                    <a:ext cx="1080000" cy="7200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" name="그룹 54"/>
                <p:cNvGrpSpPr/>
                <p:nvPr/>
              </p:nvGrpSpPr>
              <p:grpSpPr>
                <a:xfrm>
                  <a:off x="4853283" y="3428864"/>
                  <a:ext cx="5057004" cy="11538"/>
                  <a:chOff x="13197704" y="-1279357"/>
                  <a:chExt cx="5057004" cy="11538"/>
                </a:xfrm>
              </p:grpSpPr>
              <p:cxnSp>
                <p:nvCxnSpPr>
                  <p:cNvPr id="56" name="직선 화살표 연결선 55"/>
                  <p:cNvCxnSpPr/>
                  <p:nvPr/>
                </p:nvCxnSpPr>
                <p:spPr>
                  <a:xfrm flipH="1">
                    <a:off x="13197704" y="-1279357"/>
                    <a:ext cx="1080000" cy="7938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직선 화살표 연결선 56"/>
                  <p:cNvCxnSpPr/>
                  <p:nvPr/>
                </p:nvCxnSpPr>
                <p:spPr>
                  <a:xfrm flipH="1">
                    <a:off x="17174708" y="-1275757"/>
                    <a:ext cx="1080000" cy="7938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8" name="그룹 27"/>
            <p:cNvGrpSpPr/>
            <p:nvPr/>
          </p:nvGrpSpPr>
          <p:grpSpPr>
            <a:xfrm>
              <a:off x="2414882" y="2582191"/>
              <a:ext cx="7495405" cy="2551769"/>
              <a:chOff x="2414882" y="66684"/>
              <a:chExt cx="7495405" cy="2551769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>
                <a:off x="2414882" y="522129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SENSOR</a:t>
                </a: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4853283" y="930129"/>
                <a:ext cx="1080000" cy="7200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모서리가 둥근 직사각형 43"/>
              <p:cNvSpPr/>
              <p:nvPr/>
            </p:nvSpPr>
            <p:spPr>
              <a:xfrm>
                <a:off x="6391785" y="523148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DHT11.v</a:t>
                </a: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5" name="직선 화살표 연결선 44"/>
              <p:cNvCxnSpPr/>
              <p:nvPr/>
            </p:nvCxnSpPr>
            <p:spPr>
              <a:xfrm>
                <a:off x="8830287" y="1238529"/>
                <a:ext cx="1080000" cy="7200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모서리가 둥근 직사각형 45"/>
              <p:cNvSpPr/>
              <p:nvPr/>
            </p:nvSpPr>
            <p:spPr>
              <a:xfrm>
                <a:off x="6391785" y="1982112"/>
                <a:ext cx="1980000" cy="636341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HUMANITY</a:t>
                </a:r>
                <a:endParaRPr lang="en-US" altLang="ko-KR" sz="3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TEMPERATURE</a:t>
                </a: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4394882" y="66684"/>
                <a:ext cx="1996901" cy="1009159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48" name="직선 화살표 연결선 47"/>
              <p:cNvCxnSpPr/>
              <p:nvPr/>
            </p:nvCxnSpPr>
            <p:spPr>
              <a:xfrm flipH="1">
                <a:off x="4853283" y="150626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모서리가 둥근 직사각형 48"/>
              <p:cNvSpPr/>
              <p:nvPr/>
            </p:nvSpPr>
            <p:spPr>
              <a:xfrm>
                <a:off x="4394882" y="1344148"/>
                <a:ext cx="1996901" cy="1009159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ENABLE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2414882" y="5339701"/>
              <a:ext cx="7498338" cy="1809203"/>
              <a:chOff x="2414882" y="5339701"/>
              <a:chExt cx="7498338" cy="1809203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417815" y="5339701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SERVO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7" name="직선 화살표 연결선 36"/>
              <p:cNvCxnSpPr/>
              <p:nvPr/>
            </p:nvCxnSpPr>
            <p:spPr>
              <a:xfrm flipH="1">
                <a:off x="4856216" y="605970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모서리가 둥근 직사각형 37"/>
              <p:cNvSpPr/>
              <p:nvPr/>
            </p:nvSpPr>
            <p:spPr>
              <a:xfrm>
                <a:off x="6394718" y="5339701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PWM.v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9" name="직선 화살표 연결선 38"/>
              <p:cNvCxnSpPr/>
              <p:nvPr/>
            </p:nvCxnSpPr>
            <p:spPr>
              <a:xfrm flipH="1">
                <a:off x="8833220" y="606330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모서리가 둥근 직사각형 39"/>
              <p:cNvSpPr/>
              <p:nvPr/>
            </p:nvSpPr>
            <p:spPr>
              <a:xfrm>
                <a:off x="4397815" y="5958345"/>
                <a:ext cx="1996901" cy="1009160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PWM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2414882" y="6779572"/>
                <a:ext cx="19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DUTY_TIME</a:t>
                </a:r>
                <a:endParaRPr lang="ko-KR" altLang="en-US" dirty="0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414882" y="7433323"/>
              <a:ext cx="7495405" cy="1814272"/>
              <a:chOff x="2414882" y="7433323"/>
              <a:chExt cx="7495405" cy="1814272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2414882" y="7433323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MODULE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2" name="직선 화살표 연결선 31"/>
              <p:cNvCxnSpPr/>
              <p:nvPr/>
            </p:nvCxnSpPr>
            <p:spPr>
              <a:xfrm flipH="1">
                <a:off x="4853283" y="8153323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모서리가 둥근 직사각형 32"/>
              <p:cNvSpPr/>
              <p:nvPr/>
            </p:nvSpPr>
            <p:spPr>
              <a:xfrm>
                <a:off x="6391785" y="7433323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GPIO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 flipH="1">
                <a:off x="8830287" y="8156923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2414882" y="8878263"/>
                <a:ext cx="19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ON/OFF</a:t>
                </a:r>
                <a:endParaRPr lang="ko-KR" altLang="en-US" dirty="0"/>
              </a:p>
            </p:txBody>
          </p:sp>
        </p:grpSp>
      </p:grpSp>
      <p:sp>
        <p:nvSpPr>
          <p:cNvPr id="60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15697200" y="358775"/>
            <a:ext cx="2133600" cy="365125"/>
          </a:xfrm>
        </p:spPr>
        <p:txBody>
          <a:bodyPr/>
          <a:lstStyle/>
          <a:p>
            <a:r>
              <a:rPr lang="en-US" altLang="ko-KR" dirty="0" smtClean="0"/>
              <a:t>12</a:t>
            </a:r>
            <a:endParaRPr lang="en-US" dirty="0"/>
          </a:p>
        </p:txBody>
      </p:sp>
      <p:pic>
        <p:nvPicPr>
          <p:cNvPr id="62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4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51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5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5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59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3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409395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SERVO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09395" y="3449998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CONSOLE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>
            <a:off x="4847796" y="67563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847796" y="41627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/>
          <p:cNvSpPr/>
          <p:nvPr/>
        </p:nvSpPr>
        <p:spPr>
          <a:xfrm>
            <a:off x="6386298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PWM.v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386298" y="3451017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UART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H="1">
            <a:off x="8824800" y="67599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8824800" y="41663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10363200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 I/F</a:t>
            </a: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14160102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BLAZE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12616113" y="6760227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2616113" y="4166673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4389395" y="6608962"/>
            <a:ext cx="1996901" cy="1009160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409396" y="4909981"/>
            <a:ext cx="1980000" cy="636341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DUTY_TIME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63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64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67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68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7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72" name="제목 1"/>
          <p:cNvSpPr txBox="1">
            <a:spLocks/>
          </p:cNvSpPr>
          <p:nvPr/>
        </p:nvSpPr>
        <p:spPr>
          <a:xfrm>
            <a:off x="990600" y="1472768"/>
            <a:ext cx="13944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DHT11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2409395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CONSOLE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2409395" y="3449998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SENSOR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4847796" y="67563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47796" y="38579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31"/>
          <p:cNvSpPr/>
          <p:nvPr/>
        </p:nvSpPr>
        <p:spPr>
          <a:xfrm>
            <a:off x="6386298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UART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6386298" y="3451017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DHT11.v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8824800" y="67599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8824800" y="41663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/>
          <p:cNvSpPr/>
          <p:nvPr/>
        </p:nvSpPr>
        <p:spPr>
          <a:xfrm>
            <a:off x="10380100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 I/F</a:t>
            </a: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4160102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BLAZE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 flipH="1">
            <a:off x="12616113" y="6760227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12616113" y="4166673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직사각형 40"/>
          <p:cNvSpPr/>
          <p:nvPr/>
        </p:nvSpPr>
        <p:spPr>
          <a:xfrm>
            <a:off x="6386298" y="4909981"/>
            <a:ext cx="1980000" cy="636341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HUMANITY</a:t>
            </a:r>
            <a:endParaRPr lang="en-US" altLang="ko-KR" sz="32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389395" y="3067540"/>
            <a:ext cx="1996901" cy="1009160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4847796" y="4434130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4389395" y="4286740"/>
            <a:ext cx="1996901" cy="1009160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ENABLE</a:t>
            </a:r>
            <a:endParaRPr lang="en-US" altLang="ko-KR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54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56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8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9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60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62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GPIO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2409395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MODULE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09395" y="3449998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CONSOLE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4847796" y="67563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847796" y="41627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6386298" y="6036352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386298" y="3451017"/>
            <a:ext cx="1980000" cy="1440000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UART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8824800" y="6759952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8824800" y="4166398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10363200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 I/F</a:t>
            </a: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BUS</a:t>
            </a:r>
            <a:endParaRPr lang="ko-KR" altLang="en-US" sz="28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4160102" y="3449998"/>
            <a:ext cx="1800000" cy="4026354"/>
          </a:xfrm>
          <a:prstGeom prst="roundRect">
            <a:avLst/>
          </a:prstGeom>
          <a:noFill/>
          <a:ln w="5715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</a:t>
            </a: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BLAZE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12616113" y="6760227"/>
            <a:ext cx="1080000" cy="7938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12616113" y="4166673"/>
            <a:ext cx="1080000" cy="7200"/>
          </a:xfrm>
          <a:prstGeom prst="straightConnector1">
            <a:avLst/>
          </a:prstGeom>
          <a:ln w="5715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2409396" y="4909981"/>
            <a:ext cx="1980000" cy="636341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2409395" y="7478959"/>
            <a:ext cx="1980000" cy="636341"/>
          </a:xfrm>
          <a:prstGeom prst="round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endParaRPr lang="en-US" altLang="ko-KR" sz="16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49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51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3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4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55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57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파형 실측 결과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1763" y="6699131"/>
            <a:ext cx="3922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17245" y="6699131"/>
            <a:ext cx="40689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DHT11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428862" y="6699131"/>
            <a:ext cx="38987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GPIO 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870329" y="6699131"/>
            <a:ext cx="40338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GPIO OFF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63" y="3619500"/>
            <a:ext cx="3922806" cy="306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863" y="3619500"/>
            <a:ext cx="3898791" cy="30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330" y="3619500"/>
            <a:ext cx="4033807" cy="30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45" y="3619500"/>
            <a:ext cx="4068942" cy="30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4885" y="2552700"/>
            <a:ext cx="10153613" cy="373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PWM1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count[49:0]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받지 않고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count[49:1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받는 현상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count[49:0]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하위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비트가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누락됨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1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연결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PWM1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count[49:0]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연결 문제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2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오류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PWM1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 설정이 올바르게 되지 않음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3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타이밍 문제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카운터 값이 업데이트되기 전에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PWM1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읽히는 문제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1282" y="6655699"/>
            <a:ext cx="106858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몰루</a:t>
            </a:r>
            <a:endParaRPr lang="en-US" altLang="ko-KR" sz="2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 검사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 및 전선 상태 확인하여 물리적인 문제 해결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레지스터 설정 확인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PWM1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관련된 레지스터 설정을 다시 확인 및 수정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타이밍 조정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PWM1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읽기 시점을 카운터 값이 업데이트 된 후로 조정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886199" y="6438899"/>
            <a:ext cx="11252999" cy="2839055"/>
          </a:xfrm>
          <a:prstGeom prst="round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4885" y="2552700"/>
            <a:ext cx="11211724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err="1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코드를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main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함수에 집어넣으면 직렬 처리로 인해 처리 시간이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길어짐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나오지 않음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이미지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처리를 병렬로 실행하여 처리 시간 단축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86082" y="5783771"/>
            <a:ext cx="97770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thread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사용할 때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병렬 처리를 통해 효율적으로 이미지 처리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91000" y="5566972"/>
            <a:ext cx="10567201" cy="1633928"/>
          </a:xfrm>
          <a:prstGeom prst="round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64885" y="2552700"/>
            <a:ext cx="8350363" cy="373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Robot Arm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DUTY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오작동 발생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DUTY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설정 값 이상이 발생할 때 초기화 되어버림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1.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하드웨어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팔의 하드웨어 구성에 문제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2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시스템의 설정이나 알고리즘에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3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환경 요인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환경 변화로 인한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영향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86082" y="6698171"/>
            <a:ext cx="9235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 효과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오작동 현상이 해결되고 로봇 팔이 안정적으로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동작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비용 및 시간 절감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정확한 원인 분석을 통해 비용과 시간을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절감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191000" y="6481372"/>
            <a:ext cx="10567201" cy="2167328"/>
          </a:xfrm>
          <a:prstGeom prst="round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1003"/>
          <p:cNvGrpSpPr/>
          <p:nvPr/>
        </p:nvGrpSpPr>
        <p:grpSpPr>
          <a:xfrm>
            <a:off x="6665748" y="1427256"/>
            <a:ext cx="10515205" cy="1328122"/>
            <a:chOff x="6665748" y="1427256"/>
            <a:chExt cx="10515205" cy="1328122"/>
          </a:xfrm>
        </p:grpSpPr>
        <p:pic>
          <p:nvPicPr>
            <p:cNvPr id="96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8145" y="763194"/>
              <a:ext cx="21030409" cy="2656245"/>
            </a:xfrm>
            <a:prstGeom prst="rect">
              <a:avLst/>
            </a:prstGeom>
          </p:spPr>
        </p:pic>
        <p:pic>
          <p:nvPicPr>
            <p:cNvPr id="98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748" y="1427256"/>
              <a:ext cx="10515205" cy="1328122"/>
            </a:xfrm>
            <a:prstGeom prst="rect">
              <a:avLst/>
            </a:prstGeom>
          </p:spPr>
        </p:pic>
      </p:grpSp>
      <p:pic>
        <p:nvPicPr>
          <p:cNvPr id="99" name="Object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4546" y="1582363"/>
            <a:ext cx="1316708" cy="1112775"/>
          </a:xfrm>
          <a:prstGeom prst="rect">
            <a:avLst/>
          </a:prstGeom>
        </p:spPr>
      </p:pic>
      <p:grpSp>
        <p:nvGrpSpPr>
          <p:cNvPr id="102" name="그룹 1004"/>
          <p:cNvGrpSpPr/>
          <p:nvPr/>
        </p:nvGrpSpPr>
        <p:grpSpPr>
          <a:xfrm>
            <a:off x="6480416" y="7703446"/>
            <a:ext cx="10700537" cy="1328122"/>
            <a:chOff x="6480416" y="7703446"/>
            <a:chExt cx="10700537" cy="1328122"/>
          </a:xfrm>
        </p:grpSpPr>
        <p:grpSp>
          <p:nvGrpSpPr>
            <p:cNvPr id="103" name="그룹 1005"/>
            <p:cNvGrpSpPr/>
            <p:nvPr/>
          </p:nvGrpSpPr>
          <p:grpSpPr>
            <a:xfrm>
              <a:off x="6665748" y="7703446"/>
              <a:ext cx="10515205" cy="1328122"/>
              <a:chOff x="6665748" y="7703446"/>
              <a:chExt cx="10515205" cy="1328122"/>
            </a:xfrm>
          </p:grpSpPr>
          <p:pic>
            <p:nvPicPr>
              <p:cNvPr id="106" name="Object 1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8145" y="7039385"/>
                <a:ext cx="21030409" cy="2656245"/>
              </a:xfrm>
              <a:prstGeom prst="rect">
                <a:avLst/>
              </a:prstGeom>
            </p:spPr>
          </p:pic>
          <p:pic>
            <p:nvPicPr>
              <p:cNvPr id="108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5748" y="7703446"/>
                <a:ext cx="10515205" cy="1328122"/>
              </a:xfrm>
              <a:prstGeom prst="rect">
                <a:avLst/>
              </a:prstGeom>
            </p:spPr>
          </p:pic>
        </p:grpSp>
        <p:pic>
          <p:nvPicPr>
            <p:cNvPr id="105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80416" y="7858556"/>
              <a:ext cx="1329422" cy="1116489"/>
            </a:xfrm>
            <a:prstGeom prst="rect">
              <a:avLst/>
            </a:prstGeom>
          </p:spPr>
        </p:pic>
      </p:grpSp>
      <p:grpSp>
        <p:nvGrpSpPr>
          <p:cNvPr id="110" name="그룹 1006"/>
          <p:cNvGrpSpPr/>
          <p:nvPr/>
        </p:nvGrpSpPr>
        <p:grpSpPr>
          <a:xfrm>
            <a:off x="6491625" y="6134398"/>
            <a:ext cx="10689328" cy="1328122"/>
            <a:chOff x="6491625" y="6134398"/>
            <a:chExt cx="10689328" cy="1328122"/>
          </a:xfrm>
        </p:grpSpPr>
        <p:grpSp>
          <p:nvGrpSpPr>
            <p:cNvPr id="111" name="그룹 1007"/>
            <p:cNvGrpSpPr/>
            <p:nvPr/>
          </p:nvGrpSpPr>
          <p:grpSpPr>
            <a:xfrm>
              <a:off x="6665748" y="6134398"/>
              <a:ext cx="10515205" cy="1328122"/>
              <a:chOff x="6665748" y="6134398"/>
              <a:chExt cx="10515205" cy="1328122"/>
            </a:xfrm>
          </p:grpSpPr>
          <p:pic>
            <p:nvPicPr>
              <p:cNvPr id="114" name="Object 2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8145" y="5470337"/>
                <a:ext cx="21030409" cy="2656245"/>
              </a:xfrm>
              <a:prstGeom prst="rect">
                <a:avLst/>
              </a:prstGeom>
            </p:spPr>
          </p:pic>
          <p:pic>
            <p:nvPicPr>
              <p:cNvPr id="115" name="Object 2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5748" y="6134398"/>
                <a:ext cx="10515205" cy="1328122"/>
              </a:xfrm>
              <a:prstGeom prst="rect">
                <a:avLst/>
              </a:prstGeom>
            </p:spPr>
          </p:pic>
        </p:grpSp>
        <p:pic>
          <p:nvPicPr>
            <p:cNvPr id="112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1625" y="6289509"/>
              <a:ext cx="1303222" cy="1112775"/>
            </a:xfrm>
            <a:prstGeom prst="rect">
              <a:avLst/>
            </a:prstGeom>
          </p:spPr>
        </p:pic>
      </p:grpSp>
      <p:grpSp>
        <p:nvGrpSpPr>
          <p:cNvPr id="117" name="그룹 1008"/>
          <p:cNvGrpSpPr/>
          <p:nvPr/>
        </p:nvGrpSpPr>
        <p:grpSpPr>
          <a:xfrm>
            <a:off x="6485892" y="4565351"/>
            <a:ext cx="10695061" cy="1328122"/>
            <a:chOff x="6485892" y="4565351"/>
            <a:chExt cx="10695061" cy="1328122"/>
          </a:xfrm>
        </p:grpSpPr>
        <p:pic>
          <p:nvPicPr>
            <p:cNvPr id="119" name="Object 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5748" y="4565351"/>
              <a:ext cx="10515205" cy="1328122"/>
            </a:xfrm>
            <a:prstGeom prst="rect">
              <a:avLst/>
            </a:prstGeom>
          </p:spPr>
        </p:pic>
        <p:pic>
          <p:nvPicPr>
            <p:cNvPr id="120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85892" y="4724175"/>
              <a:ext cx="1314718" cy="1109061"/>
            </a:xfrm>
            <a:prstGeom prst="rect">
              <a:avLst/>
            </a:prstGeom>
          </p:spPr>
        </p:pic>
      </p:grpSp>
      <p:grpSp>
        <p:nvGrpSpPr>
          <p:cNvPr id="121" name="그룹 1010"/>
          <p:cNvGrpSpPr/>
          <p:nvPr/>
        </p:nvGrpSpPr>
        <p:grpSpPr>
          <a:xfrm>
            <a:off x="6479711" y="2996303"/>
            <a:ext cx="10701242" cy="1328122"/>
            <a:chOff x="6479711" y="2996303"/>
            <a:chExt cx="10701242" cy="1328122"/>
          </a:xfrm>
        </p:grpSpPr>
        <p:grpSp>
          <p:nvGrpSpPr>
            <p:cNvPr id="122" name="그룹 1011"/>
            <p:cNvGrpSpPr/>
            <p:nvPr/>
          </p:nvGrpSpPr>
          <p:grpSpPr>
            <a:xfrm>
              <a:off x="6665748" y="2996303"/>
              <a:ext cx="10515205" cy="1328122"/>
              <a:chOff x="6665748" y="2996303"/>
              <a:chExt cx="10515205" cy="1328122"/>
            </a:xfrm>
          </p:grpSpPr>
          <p:pic>
            <p:nvPicPr>
              <p:cNvPr id="126" name="Object 3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08145" y="2332242"/>
                <a:ext cx="21030409" cy="2656245"/>
              </a:xfrm>
              <a:prstGeom prst="rect">
                <a:avLst/>
              </a:prstGeom>
            </p:spPr>
          </p:pic>
          <p:pic>
            <p:nvPicPr>
              <p:cNvPr id="129" name="Object 4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665748" y="2996303"/>
                <a:ext cx="10515205" cy="1328122"/>
              </a:xfrm>
              <a:prstGeom prst="rect">
                <a:avLst/>
              </a:prstGeom>
            </p:spPr>
          </p:pic>
        </p:grpSp>
        <p:pic>
          <p:nvPicPr>
            <p:cNvPr id="123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9711" y="3155128"/>
              <a:ext cx="1322127" cy="1105346"/>
            </a:xfrm>
            <a:prstGeom prst="rect">
              <a:avLst/>
            </a:prstGeom>
          </p:spPr>
        </p:pic>
      </p:grpSp>
      <p:sp>
        <p:nvSpPr>
          <p:cNvPr id="131" name="제목 1"/>
          <p:cNvSpPr txBox="1">
            <a:spLocks/>
          </p:cNvSpPr>
          <p:nvPr/>
        </p:nvSpPr>
        <p:spPr>
          <a:xfrm>
            <a:off x="838200" y="1472768"/>
            <a:ext cx="3392915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439400" y="1790700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9963150" y="3362680"/>
            <a:ext cx="4441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</a:t>
            </a:r>
            <a:r>
              <a: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9963150" y="4965481"/>
            <a:ext cx="441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439400" y="6502802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동작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0439400" y="8071850"/>
            <a:ext cx="3467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en-US" altLang="ko-KR" sz="3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26"/>
          <p:cNvGrpSpPr/>
          <p:nvPr/>
        </p:nvGrpSpPr>
        <p:grpSpPr>
          <a:xfrm>
            <a:off x="723684" y="531246"/>
            <a:ext cx="1582188" cy="924591"/>
            <a:chOff x="351763" y="9088821"/>
            <a:chExt cx="1582188" cy="924591"/>
          </a:xfrm>
        </p:grpSpPr>
        <p:pic>
          <p:nvPicPr>
            <p:cNvPr id="26" name="Object 8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7" name="그룹 1027"/>
          <p:cNvGrpSpPr/>
          <p:nvPr/>
        </p:nvGrpSpPr>
        <p:grpSpPr>
          <a:xfrm>
            <a:off x="13944600" y="587892"/>
            <a:ext cx="3600000" cy="867945"/>
            <a:chOff x="15721993" y="9524150"/>
            <a:chExt cx="3600000" cy="867945"/>
          </a:xfrm>
        </p:grpSpPr>
        <p:pic>
          <p:nvPicPr>
            <p:cNvPr id="28" name="Object 9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21993" y="9524150"/>
              <a:ext cx="3600000" cy="867945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774800" y="3781842"/>
            <a:ext cx="108356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6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THANK YOU</a:t>
            </a:r>
          </a:p>
          <a:p>
            <a:pPr latinLnBrk="1"/>
            <a:r>
              <a:rPr lang="en-US" altLang="ko-KR" sz="6600" b="1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FOR WATCHING!</a:t>
            </a:r>
            <a:endParaRPr lang="en-US" altLang="ko-KR" sz="660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38875" y="7505700"/>
            <a:ext cx="60057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000" dirty="0" smtClean="0">
                <a:latin typeface="맑"/>
              </a:rPr>
              <a:t>[Harman] </a:t>
            </a:r>
            <a:r>
              <a:rPr lang="ko-KR" altLang="en-US" sz="2000" dirty="0" err="1" smtClean="0">
                <a:latin typeface="맑"/>
              </a:rPr>
              <a:t>세미콘</a:t>
            </a:r>
            <a:r>
              <a:rPr lang="ko-KR" altLang="en-US" sz="2000" dirty="0" smtClean="0">
                <a:latin typeface="맑"/>
              </a:rPr>
              <a:t> 아카데미 반도체 설계 과정</a:t>
            </a:r>
            <a:endParaRPr lang="en-US" altLang="ko-KR" sz="2000" dirty="0" smtClean="0">
              <a:latin typeface="맑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담당교수 </a:t>
            </a:r>
            <a:r>
              <a:rPr lang="en-US" altLang="ko-KR" sz="2000" dirty="0" smtClean="0">
                <a:latin typeface="맑"/>
              </a:rPr>
              <a:t>: </a:t>
            </a:r>
            <a:r>
              <a:rPr lang="ko-KR" altLang="en-US" sz="2000" dirty="0" err="1" smtClean="0">
                <a:latin typeface="맑"/>
              </a:rPr>
              <a:t>장용선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>
                <a:latin typeface="맑"/>
              </a:rPr>
              <a:t>최병선</a:t>
            </a:r>
            <a:endParaRPr lang="en-US" altLang="ko-KR" sz="2000" dirty="0" smtClean="0">
              <a:latin typeface="맑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개발기간 </a:t>
            </a:r>
            <a:r>
              <a:rPr lang="en-US" altLang="ko-KR" sz="2000" dirty="0" smtClean="0">
                <a:latin typeface="맑"/>
              </a:rPr>
              <a:t>: 2023.08.08 ~ 2023.09.12</a:t>
            </a:r>
          </a:p>
          <a:p>
            <a:pPr algn="r">
              <a:lnSpc>
                <a:spcPct val="150000"/>
              </a:lnSpc>
            </a:pPr>
            <a:r>
              <a:rPr lang="en-US" altLang="ko-KR" sz="2000" dirty="0" smtClean="0">
                <a:latin typeface="맑"/>
              </a:rPr>
              <a:t>[2</a:t>
            </a:r>
            <a:r>
              <a:rPr lang="ko-KR" altLang="en-US" sz="2000" dirty="0" smtClean="0">
                <a:latin typeface="맑"/>
              </a:rPr>
              <a:t>조</a:t>
            </a:r>
            <a:r>
              <a:rPr lang="en-US" altLang="ko-KR" sz="2000" dirty="0" smtClean="0">
                <a:latin typeface="맑"/>
              </a:rPr>
              <a:t>] </a:t>
            </a:r>
            <a:r>
              <a:rPr lang="ko-KR" altLang="en-US" sz="2000" dirty="0" smtClean="0">
                <a:latin typeface="맑"/>
              </a:rPr>
              <a:t>배준영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강예림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강은세</a:t>
            </a:r>
            <a:r>
              <a:rPr lang="en-US" altLang="ko-KR" sz="2000" dirty="0" smtClean="0">
                <a:latin typeface="맑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ko-KR" altLang="en-US" sz="2000" dirty="0" smtClean="0">
                <a:latin typeface="맑"/>
              </a:rPr>
              <a:t>고민성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오수민</a:t>
            </a:r>
            <a:r>
              <a:rPr lang="en-US" altLang="ko-KR" sz="2000" dirty="0" smtClean="0">
                <a:latin typeface="맑"/>
              </a:rPr>
              <a:t>, </a:t>
            </a:r>
            <a:r>
              <a:rPr lang="ko-KR" altLang="en-US" sz="2000" dirty="0" err="1" smtClean="0">
                <a:latin typeface="맑"/>
              </a:rPr>
              <a:t>장규원</a:t>
            </a:r>
            <a:endParaRPr lang="en-US" altLang="ko-KR" sz="2000" dirty="0">
              <a:latin typeface="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Wafer 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이송 </a:t>
            </a:r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장치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동작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-342900"/>
            <a:ext cx="2287088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모니터링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동작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-342900"/>
            <a:ext cx="2287088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2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28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9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30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3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32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FOUP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동작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Object 3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000" y="-342900"/>
            <a:ext cx="2287088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64885" y="2552700"/>
            <a:ext cx="2106667" cy="152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err="1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온습도</a:t>
            </a:r>
            <a:r>
              <a:rPr lang="ko-KR" altLang="en-US" sz="2800" b="1" dirty="0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센서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코몰루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86082" y="5783771"/>
            <a:ext cx="1563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threa</a:t>
            </a:r>
            <a:r>
              <a:rPr lang="ko-KR" altLang="en-US" sz="2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몰루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91000" y="5566972"/>
            <a:ext cx="10567201" cy="1633928"/>
          </a:xfrm>
          <a:prstGeom prst="roundRect">
            <a:avLst/>
          </a:prstGeom>
          <a:noFill/>
          <a:ln w="38100">
            <a:solidFill>
              <a:srgbClr val="00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2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28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29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30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3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32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고찰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및 고찰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Object 4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6943" y="-348300"/>
            <a:ext cx="2290057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2326" y="6525456"/>
            <a:ext cx="15735537" cy="2499338"/>
            <a:chOff x="1492326" y="6525456"/>
            <a:chExt cx="15735537" cy="2499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2326" y="6525456"/>
              <a:ext cx="15735537" cy="2499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256" y="890880"/>
            <a:ext cx="16147202" cy="7143"/>
            <a:chOff x="1069256" y="890880"/>
            <a:chExt cx="16147202" cy="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256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366" y="9542591"/>
            <a:ext cx="16147202" cy="7143"/>
            <a:chOff x="1050366" y="9542591"/>
            <a:chExt cx="16147202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366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289" y="1322197"/>
            <a:ext cx="13594750" cy="13510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6602" y="2716402"/>
            <a:ext cx="15794202" cy="3247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8462" y="6815168"/>
            <a:ext cx="3264649" cy="6999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4668" y="7417913"/>
            <a:ext cx="13750908" cy="135180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92326" y="6525456"/>
            <a:ext cx="15735537" cy="2499338"/>
            <a:chOff x="1492326" y="6525456"/>
            <a:chExt cx="15735537" cy="24993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2326" y="6525456"/>
              <a:ext cx="15735537" cy="24993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9256" y="890880"/>
            <a:ext cx="16147202" cy="7143"/>
            <a:chOff x="1069256" y="890880"/>
            <a:chExt cx="16147202" cy="714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9256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366" y="9542591"/>
            <a:ext cx="16147202" cy="7143"/>
            <a:chOff x="1050366" y="9542591"/>
            <a:chExt cx="16147202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0366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5289" y="1322197"/>
            <a:ext cx="13594750" cy="135101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6602" y="2716402"/>
            <a:ext cx="15794202" cy="324772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98462" y="6815168"/>
            <a:ext cx="3264649" cy="6999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24668" y="7417913"/>
            <a:ext cx="13750908" cy="135180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68274" y="1499165"/>
            <a:ext cx="5238095" cy="7600000"/>
            <a:chOff x="5968274" y="1499165"/>
            <a:chExt cx="5238095" cy="76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226" y="-2300835"/>
              <a:ext cx="10476190" cy="15200000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274" y="1499165"/>
              <a:ext cx="5238095" cy="76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40046" y="1499107"/>
            <a:ext cx="5238095" cy="7601247"/>
            <a:chOff x="11940046" y="1499107"/>
            <a:chExt cx="5238095" cy="760124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998" y="-2301517"/>
              <a:ext cx="10476190" cy="1520249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0046" y="1499107"/>
              <a:ext cx="5238095" cy="76012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9890" y="890880"/>
            <a:ext cx="16147202" cy="7143"/>
            <a:chOff x="1059890" y="890880"/>
            <a:chExt cx="16147202" cy="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890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9890" y="9542591"/>
            <a:ext cx="16147202" cy="7143"/>
            <a:chOff x="1059890" y="9542591"/>
            <a:chExt cx="16147202" cy="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890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1481" y="1250700"/>
            <a:ext cx="4097049" cy="222282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19028" y="3789057"/>
            <a:ext cx="390655" cy="390522"/>
            <a:chOff x="6319028" y="3789057"/>
            <a:chExt cx="390655" cy="3905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9028" y="3789057"/>
              <a:ext cx="390655" cy="3905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9208" y="3709297"/>
            <a:ext cx="3850583" cy="88134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19028" y="4844947"/>
            <a:ext cx="4316155" cy="935846"/>
            <a:chOff x="6319028" y="4844947"/>
            <a:chExt cx="4316155" cy="93584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19028" y="4844947"/>
              <a:ext cx="390655" cy="390522"/>
              <a:chOff x="6319028" y="4844947"/>
              <a:chExt cx="390655" cy="39052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19028" y="4844947"/>
                <a:ext cx="390655" cy="39052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0236" y="4765187"/>
              <a:ext cx="3885936" cy="12003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19028" y="6433686"/>
            <a:ext cx="390655" cy="390522"/>
            <a:chOff x="6319028" y="6433686"/>
            <a:chExt cx="390655" cy="39052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9028" y="6433686"/>
              <a:ext cx="390655" cy="39052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859208" y="6353925"/>
            <a:ext cx="3850583" cy="88134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319028" y="7489575"/>
            <a:ext cx="4316155" cy="935846"/>
            <a:chOff x="6319028" y="7489575"/>
            <a:chExt cx="4316155" cy="93584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319028" y="7489575"/>
              <a:ext cx="390655" cy="390522"/>
              <a:chOff x="6319028" y="7489575"/>
              <a:chExt cx="390655" cy="39052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19028" y="7489575"/>
                <a:ext cx="390655" cy="39052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0236" y="7409815"/>
              <a:ext cx="3885936" cy="1200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5002" y="3782052"/>
            <a:ext cx="390655" cy="390522"/>
            <a:chOff x="12345002" y="3782052"/>
            <a:chExt cx="390655" cy="39052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5002" y="3782052"/>
              <a:ext cx="390655" cy="390522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5182" y="3702292"/>
            <a:ext cx="3850583" cy="8813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45002" y="4837942"/>
            <a:ext cx="390655" cy="390522"/>
            <a:chOff x="12345002" y="4837942"/>
            <a:chExt cx="390655" cy="3905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5002" y="4837942"/>
              <a:ext cx="390655" cy="39052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86210" y="4758182"/>
            <a:ext cx="3885936" cy="120038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345002" y="6426680"/>
            <a:ext cx="390655" cy="390522"/>
            <a:chOff x="12345002" y="6426680"/>
            <a:chExt cx="390655" cy="39052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45002" y="6426680"/>
              <a:ext cx="390655" cy="39052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5182" y="6346920"/>
            <a:ext cx="3850583" cy="88134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2345002" y="7482570"/>
            <a:ext cx="4316155" cy="935846"/>
            <a:chOff x="12345002" y="7482570"/>
            <a:chExt cx="4316155" cy="935846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345002" y="7482570"/>
              <a:ext cx="390655" cy="390522"/>
              <a:chOff x="12345002" y="7482570"/>
              <a:chExt cx="390655" cy="39052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45002" y="7482570"/>
                <a:ext cx="390655" cy="390522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886210" y="7402810"/>
              <a:ext cx="3885936" cy="1200383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39007" y="2216237"/>
            <a:ext cx="3796883" cy="1115959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597494" y="2216234"/>
            <a:ext cx="3841854" cy="111595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2897" y="6924120"/>
            <a:ext cx="4407945" cy="237969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1001"/>
          <p:cNvGrpSpPr/>
          <p:nvPr/>
        </p:nvGrpSpPr>
        <p:grpSpPr>
          <a:xfrm>
            <a:off x="-5276033" y="4229100"/>
            <a:ext cx="28800000" cy="7200000"/>
            <a:chOff x="3349226" y="-2300835"/>
            <a:chExt cx="10476190" cy="15200000"/>
          </a:xfrm>
        </p:grpSpPr>
        <p:pic>
          <p:nvPicPr>
            <p:cNvPr id="10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9226" y="-2300835"/>
              <a:ext cx="10476190" cy="15200000"/>
            </a:xfrm>
            <a:prstGeom prst="rect">
              <a:avLst/>
            </a:prstGeom>
          </p:spPr>
        </p:pic>
        <p:pic>
          <p:nvPicPr>
            <p:cNvPr id="11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8274" y="1499165"/>
              <a:ext cx="5238095" cy="7600000"/>
            </a:xfrm>
            <a:prstGeom prst="rect">
              <a:avLst/>
            </a:prstGeom>
          </p:spPr>
        </p:pic>
      </p:grpSp>
      <p:grpSp>
        <p:nvGrpSpPr>
          <p:cNvPr id="12" name="그룹 1002"/>
          <p:cNvGrpSpPr/>
          <p:nvPr/>
        </p:nvGrpSpPr>
        <p:grpSpPr>
          <a:xfrm>
            <a:off x="-5276033" y="1652484"/>
            <a:ext cx="28800000" cy="5040000"/>
            <a:chOff x="9320998" y="-2301517"/>
            <a:chExt cx="10476190" cy="15202494"/>
          </a:xfrm>
        </p:grpSpPr>
        <p:pic>
          <p:nvPicPr>
            <p:cNvPr id="13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20998" y="-2301517"/>
              <a:ext cx="10476190" cy="15202494"/>
            </a:xfrm>
            <a:prstGeom prst="rect">
              <a:avLst/>
            </a:prstGeom>
          </p:spPr>
        </p:pic>
        <p:pic>
          <p:nvPicPr>
            <p:cNvPr id="14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40046" y="1499108"/>
              <a:ext cx="5238095" cy="7601248"/>
            </a:xfrm>
            <a:prstGeom prst="rect">
              <a:avLst/>
            </a:prstGeom>
          </p:spPr>
        </p:pic>
      </p:grpSp>
      <p:sp>
        <p:nvSpPr>
          <p:cNvPr id="15" name="제목 1"/>
          <p:cNvSpPr txBox="1">
            <a:spLocks/>
          </p:cNvSpPr>
          <p:nvPr/>
        </p:nvSpPr>
        <p:spPr>
          <a:xfrm>
            <a:off x="990600" y="1472768"/>
            <a:ext cx="3392915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목적 및 목표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105400" y="3625773"/>
            <a:ext cx="103752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7556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반도체 </a:t>
            </a:r>
            <a:r>
              <a:rPr lang="ko-KR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공정에 대한 실질적인 이해를 높이고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lvl="1" defTabSz="75565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제조 환경을 모사할 수 있는 저렴하고 효과적인 장비를 제공하고자 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05400" y="6198586"/>
            <a:ext cx="9144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로딩 및 </a:t>
            </a:r>
            <a:r>
              <a:rPr lang="ko-KR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언로딩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로봇 팔을 통한 정확한 웨이퍼 정렬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공정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반도체 </a:t>
            </a:r>
            <a:r>
              <a:rPr lang="ko-KR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공정을 모사할 수 있는 기능 구현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 및 압력 조절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공정의 특정 조건 부합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모니터링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공정의 상태를 실시간으로 모니터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압력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시간 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평가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ko-KR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카메라를 통한 공정 결과물 평가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591" y="-348300"/>
            <a:ext cx="2353132" cy="2520000"/>
          </a:xfrm>
          <a:prstGeom prst="rect">
            <a:avLst/>
          </a:prstGeom>
        </p:spPr>
      </p:pic>
      <p:sp>
        <p:nvSpPr>
          <p:cNvPr id="19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666455" y="3751710"/>
            <a:ext cx="1696458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666455" y="7357969"/>
            <a:ext cx="1696458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890" y="890880"/>
            <a:ext cx="16147202" cy="7143"/>
            <a:chOff x="1059890" y="890880"/>
            <a:chExt cx="16147202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890" y="9542591"/>
            <a:ext cx="16147202" cy="7143"/>
            <a:chOff x="1059890" y="9542591"/>
            <a:chExt cx="16147202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3026" y="1250700"/>
            <a:ext cx="9874601" cy="1537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8723" y="2677686"/>
            <a:ext cx="4708269" cy="6478270"/>
            <a:chOff x="6788723" y="2677686"/>
            <a:chExt cx="4708269" cy="6478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588" y="-561449"/>
              <a:ext cx="9416538" cy="129565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8723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998" y="6760086"/>
            <a:ext cx="351141" cy="351021"/>
            <a:chOff x="7103998" y="6760086"/>
            <a:chExt cx="351141" cy="3510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3998" y="6760086"/>
              <a:ext cx="351141" cy="3510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9542" y="6688390"/>
            <a:ext cx="3461062" cy="792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03998" y="7709174"/>
            <a:ext cx="3879581" cy="841187"/>
            <a:chOff x="7103998" y="7709174"/>
            <a:chExt cx="3879581" cy="841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03998" y="7709174"/>
              <a:ext cx="351141" cy="351021"/>
              <a:chOff x="7103998" y="7709174"/>
              <a:chExt cx="351141" cy="3510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0399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0466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9579" y="2960732"/>
            <a:ext cx="3453435" cy="1023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9933" y="2677686"/>
            <a:ext cx="4708269" cy="6479339"/>
            <a:chOff x="12489933" y="2677686"/>
            <a:chExt cx="4708269" cy="64793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5798" y="-561983"/>
              <a:ext cx="9416538" cy="1295867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9933" y="2677686"/>
              <a:ext cx="4708269" cy="64793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3928" y="6753790"/>
            <a:ext cx="351141" cy="351021"/>
            <a:chOff x="12853928" y="6753790"/>
            <a:chExt cx="351141" cy="351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3928" y="6753790"/>
              <a:ext cx="351141" cy="3510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9472" y="6682093"/>
            <a:ext cx="3461062" cy="792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53928" y="7702878"/>
            <a:ext cx="3879581" cy="841187"/>
            <a:chOff x="12853928" y="7702878"/>
            <a:chExt cx="3879581" cy="841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53928" y="7702878"/>
              <a:ext cx="351141" cy="351021"/>
              <a:chOff x="12853928" y="7702878"/>
              <a:chExt cx="351141" cy="3510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53928" y="7702878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40396" y="7631181"/>
              <a:ext cx="3492853" cy="10789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6551" y="2960732"/>
            <a:ext cx="3421683" cy="1023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712" y="2677686"/>
            <a:ext cx="4708269" cy="6478270"/>
            <a:chOff x="1075712" y="2677686"/>
            <a:chExt cx="4708269" cy="6478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78423" y="-561449"/>
              <a:ext cx="9416538" cy="1295653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12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988" y="6948988"/>
            <a:ext cx="351141" cy="351021"/>
            <a:chOff x="1390988" y="6948988"/>
            <a:chExt cx="351141" cy="351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988" y="6948988"/>
              <a:ext cx="351141" cy="351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6531" y="6688390"/>
            <a:ext cx="3461062" cy="7922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0988" y="7709174"/>
            <a:ext cx="3879581" cy="841187"/>
            <a:chOff x="1390988" y="7709174"/>
            <a:chExt cx="3879581" cy="8411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90988" y="7709174"/>
              <a:ext cx="351141" cy="351021"/>
              <a:chOff x="1390988" y="7709174"/>
              <a:chExt cx="351141" cy="35102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98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7455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8530" y="2960733"/>
            <a:ext cx="3412959" cy="10234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72066" y="5602535"/>
            <a:ext cx="628571" cy="628571"/>
            <a:chOff x="5972066" y="5602535"/>
            <a:chExt cx="628571" cy="6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2066" y="5602535"/>
              <a:ext cx="628571" cy="6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79411" y="5602769"/>
            <a:ext cx="628103" cy="628103"/>
            <a:chOff x="11679411" y="5602769"/>
            <a:chExt cx="628103" cy="62810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9411" y="5602769"/>
              <a:ext cx="628103" cy="6281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1535" y="3924439"/>
            <a:ext cx="4096624" cy="2512397"/>
            <a:chOff x="1381535" y="3924439"/>
            <a:chExt cx="4096624" cy="2512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153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4545" y="3924439"/>
            <a:ext cx="4096624" cy="2512397"/>
            <a:chOff x="7094545" y="3924439"/>
            <a:chExt cx="4096624" cy="25123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454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95755" y="3905549"/>
            <a:ext cx="4096624" cy="2512397"/>
            <a:chOff x="12795755" y="3905549"/>
            <a:chExt cx="4096624" cy="25123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95755" y="3905549"/>
              <a:ext cx="4096624" cy="2512397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890" y="890880"/>
            <a:ext cx="16147202" cy="7143"/>
            <a:chOff x="1059890" y="890880"/>
            <a:chExt cx="16147202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890" y="9542591"/>
            <a:ext cx="16147202" cy="7143"/>
            <a:chOff x="1059890" y="9542591"/>
            <a:chExt cx="16147202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3026" y="1250700"/>
            <a:ext cx="9874601" cy="1537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8723" y="2677686"/>
            <a:ext cx="4708269" cy="6478270"/>
            <a:chOff x="6788723" y="2677686"/>
            <a:chExt cx="4708269" cy="6478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588" y="-561449"/>
              <a:ext cx="9416538" cy="129565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8723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998" y="6760086"/>
            <a:ext cx="351141" cy="351021"/>
            <a:chOff x="7103998" y="6760086"/>
            <a:chExt cx="351141" cy="3510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3998" y="6760086"/>
              <a:ext cx="351141" cy="3510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9542" y="6688390"/>
            <a:ext cx="3461062" cy="792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03998" y="7709174"/>
            <a:ext cx="3879581" cy="841187"/>
            <a:chOff x="7103998" y="7709174"/>
            <a:chExt cx="3879581" cy="841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03998" y="7709174"/>
              <a:ext cx="351141" cy="351021"/>
              <a:chOff x="7103998" y="7709174"/>
              <a:chExt cx="351141" cy="3510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0399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0466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9579" y="2960732"/>
            <a:ext cx="3453435" cy="1023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9933" y="2677686"/>
            <a:ext cx="4708269" cy="6479339"/>
            <a:chOff x="12489933" y="2677686"/>
            <a:chExt cx="4708269" cy="64793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5798" y="-561983"/>
              <a:ext cx="9416538" cy="1295867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9933" y="2677686"/>
              <a:ext cx="4708269" cy="64793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3928" y="6753790"/>
            <a:ext cx="351141" cy="351021"/>
            <a:chOff x="12853928" y="6753790"/>
            <a:chExt cx="351141" cy="351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3928" y="6753790"/>
              <a:ext cx="351141" cy="3510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9472" y="6682093"/>
            <a:ext cx="3461062" cy="792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53928" y="7702878"/>
            <a:ext cx="3879581" cy="841187"/>
            <a:chOff x="12853928" y="7702878"/>
            <a:chExt cx="3879581" cy="841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53928" y="7702878"/>
              <a:ext cx="351141" cy="351021"/>
              <a:chOff x="12853928" y="7702878"/>
              <a:chExt cx="351141" cy="3510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53928" y="7702878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40396" y="7631181"/>
              <a:ext cx="3492853" cy="10789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6551" y="2960732"/>
            <a:ext cx="3421683" cy="1023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712" y="2677686"/>
            <a:ext cx="4708269" cy="6478270"/>
            <a:chOff x="1075712" y="2677686"/>
            <a:chExt cx="4708269" cy="6478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78423" y="-561449"/>
              <a:ext cx="9416538" cy="1295653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12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988" y="6948988"/>
            <a:ext cx="351141" cy="351021"/>
            <a:chOff x="1390988" y="6948988"/>
            <a:chExt cx="351141" cy="351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988" y="6948988"/>
              <a:ext cx="351141" cy="351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6531" y="6688390"/>
            <a:ext cx="3461062" cy="7922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0988" y="7709174"/>
            <a:ext cx="3879581" cy="841187"/>
            <a:chOff x="1390988" y="7709174"/>
            <a:chExt cx="3879581" cy="8411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90988" y="7709174"/>
              <a:ext cx="351141" cy="351021"/>
              <a:chOff x="1390988" y="7709174"/>
              <a:chExt cx="351141" cy="35102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98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7455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8530" y="2960733"/>
            <a:ext cx="3412959" cy="10234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72066" y="5602535"/>
            <a:ext cx="628571" cy="628571"/>
            <a:chOff x="5972066" y="5602535"/>
            <a:chExt cx="628571" cy="6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2066" y="5602535"/>
              <a:ext cx="628571" cy="6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79411" y="5602769"/>
            <a:ext cx="628103" cy="628103"/>
            <a:chOff x="11679411" y="5602769"/>
            <a:chExt cx="628103" cy="62810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9411" y="5602769"/>
              <a:ext cx="628103" cy="6281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1535" y="3924439"/>
            <a:ext cx="4096624" cy="2512397"/>
            <a:chOff x="1381535" y="3924439"/>
            <a:chExt cx="4096624" cy="2512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153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4545" y="3924439"/>
            <a:ext cx="4096624" cy="2512397"/>
            <a:chOff x="7094545" y="3924439"/>
            <a:chExt cx="4096624" cy="25123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454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95755" y="3905549"/>
            <a:ext cx="4096624" cy="2512397"/>
            <a:chOff x="12795755" y="3905549"/>
            <a:chExt cx="4096624" cy="25123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95755" y="3905549"/>
              <a:ext cx="4096624" cy="2512397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890" y="890880"/>
            <a:ext cx="16147202" cy="7143"/>
            <a:chOff x="1059890" y="890880"/>
            <a:chExt cx="16147202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890" y="9542591"/>
            <a:ext cx="16147202" cy="7143"/>
            <a:chOff x="1059890" y="9542591"/>
            <a:chExt cx="16147202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3026" y="1250700"/>
            <a:ext cx="9874601" cy="1537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8723" y="2677686"/>
            <a:ext cx="4708269" cy="6478270"/>
            <a:chOff x="6788723" y="2677686"/>
            <a:chExt cx="4708269" cy="6478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588" y="-561449"/>
              <a:ext cx="9416538" cy="129565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8723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998" y="6760086"/>
            <a:ext cx="351141" cy="351021"/>
            <a:chOff x="7103998" y="6760086"/>
            <a:chExt cx="351141" cy="3510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3998" y="6760086"/>
              <a:ext cx="351141" cy="3510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9542" y="6688390"/>
            <a:ext cx="3461062" cy="792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03998" y="7709174"/>
            <a:ext cx="3879581" cy="841187"/>
            <a:chOff x="7103998" y="7709174"/>
            <a:chExt cx="3879581" cy="841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03998" y="7709174"/>
              <a:ext cx="351141" cy="351021"/>
              <a:chOff x="7103998" y="7709174"/>
              <a:chExt cx="351141" cy="3510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0399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0466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9579" y="2960732"/>
            <a:ext cx="3453435" cy="1023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9933" y="2677686"/>
            <a:ext cx="4708269" cy="6479339"/>
            <a:chOff x="12489933" y="2677686"/>
            <a:chExt cx="4708269" cy="64793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5798" y="-561983"/>
              <a:ext cx="9416538" cy="1295867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9933" y="2677686"/>
              <a:ext cx="4708269" cy="64793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3928" y="6753790"/>
            <a:ext cx="351141" cy="351021"/>
            <a:chOff x="12853928" y="6753790"/>
            <a:chExt cx="351141" cy="351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3928" y="6753790"/>
              <a:ext cx="351141" cy="3510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9472" y="6682093"/>
            <a:ext cx="3461062" cy="792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53928" y="7702878"/>
            <a:ext cx="3879581" cy="841187"/>
            <a:chOff x="12853928" y="7702878"/>
            <a:chExt cx="3879581" cy="841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53928" y="7702878"/>
              <a:ext cx="351141" cy="351021"/>
              <a:chOff x="12853928" y="7702878"/>
              <a:chExt cx="351141" cy="3510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53928" y="7702878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40396" y="7631181"/>
              <a:ext cx="3492853" cy="10789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6551" y="2960732"/>
            <a:ext cx="3421683" cy="1023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712" y="2677686"/>
            <a:ext cx="4708269" cy="6478270"/>
            <a:chOff x="1075712" y="2677686"/>
            <a:chExt cx="4708269" cy="6478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78423" y="-561449"/>
              <a:ext cx="9416538" cy="1295653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12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988" y="6948988"/>
            <a:ext cx="351141" cy="351021"/>
            <a:chOff x="1390988" y="6948988"/>
            <a:chExt cx="351141" cy="351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988" y="6948988"/>
              <a:ext cx="351141" cy="351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6531" y="6688390"/>
            <a:ext cx="3461062" cy="7922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0988" y="7709174"/>
            <a:ext cx="3879581" cy="841187"/>
            <a:chOff x="1390988" y="7709174"/>
            <a:chExt cx="3879581" cy="8411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90988" y="7709174"/>
              <a:ext cx="351141" cy="351021"/>
              <a:chOff x="1390988" y="7709174"/>
              <a:chExt cx="351141" cy="35102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98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7455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8530" y="2960733"/>
            <a:ext cx="3412959" cy="10234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72066" y="5602535"/>
            <a:ext cx="628571" cy="628571"/>
            <a:chOff x="5972066" y="5602535"/>
            <a:chExt cx="628571" cy="6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2066" y="5602535"/>
              <a:ext cx="628571" cy="6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79411" y="5602769"/>
            <a:ext cx="628103" cy="628103"/>
            <a:chOff x="11679411" y="5602769"/>
            <a:chExt cx="628103" cy="62810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9411" y="5602769"/>
              <a:ext cx="628103" cy="6281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1535" y="3924439"/>
            <a:ext cx="4096624" cy="2512397"/>
            <a:chOff x="1381535" y="3924439"/>
            <a:chExt cx="4096624" cy="2512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153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4545" y="3924439"/>
            <a:ext cx="4096624" cy="2512397"/>
            <a:chOff x="7094545" y="3924439"/>
            <a:chExt cx="4096624" cy="25123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454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95755" y="3905549"/>
            <a:ext cx="4096624" cy="2512397"/>
            <a:chOff x="12795755" y="3905549"/>
            <a:chExt cx="4096624" cy="25123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95755" y="3905549"/>
              <a:ext cx="4096624" cy="2512397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9890" y="890880"/>
            <a:ext cx="16147202" cy="7143"/>
            <a:chOff x="1059890" y="890880"/>
            <a:chExt cx="16147202" cy="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890880"/>
              <a:ext cx="16147202" cy="71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890" y="9542591"/>
            <a:ext cx="16147202" cy="7143"/>
            <a:chOff x="1059890" y="9542591"/>
            <a:chExt cx="16147202" cy="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6147202" cy="714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442" y="438578"/>
            <a:ext cx="1376890" cy="52262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23135" y="441757"/>
            <a:ext cx="7393604" cy="49998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3026" y="1250700"/>
            <a:ext cx="9874601" cy="15371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88723" y="2677686"/>
            <a:ext cx="4708269" cy="6478270"/>
            <a:chOff x="6788723" y="2677686"/>
            <a:chExt cx="4708269" cy="64782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588" y="-561449"/>
              <a:ext cx="9416538" cy="129565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8723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3998" y="6760086"/>
            <a:ext cx="351141" cy="351021"/>
            <a:chOff x="7103998" y="6760086"/>
            <a:chExt cx="351141" cy="3510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3998" y="6760086"/>
              <a:ext cx="351141" cy="35102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9542" y="6688390"/>
            <a:ext cx="3461062" cy="792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103998" y="7709174"/>
            <a:ext cx="3879581" cy="841187"/>
            <a:chOff x="7103998" y="7709174"/>
            <a:chExt cx="3879581" cy="84118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03998" y="7709174"/>
              <a:ext cx="351141" cy="351021"/>
              <a:chOff x="7103998" y="7709174"/>
              <a:chExt cx="351141" cy="351021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0399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90466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79579" y="2960732"/>
            <a:ext cx="3453435" cy="10234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489933" y="2677686"/>
            <a:ext cx="4708269" cy="6479339"/>
            <a:chOff x="12489933" y="2677686"/>
            <a:chExt cx="4708269" cy="64793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135798" y="-561983"/>
              <a:ext cx="9416538" cy="12958678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89933" y="2677686"/>
              <a:ext cx="4708269" cy="647933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53928" y="6753790"/>
            <a:ext cx="351141" cy="351021"/>
            <a:chOff x="12853928" y="6753790"/>
            <a:chExt cx="351141" cy="3510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53928" y="6753790"/>
              <a:ext cx="351141" cy="35102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39472" y="6682093"/>
            <a:ext cx="3461062" cy="7922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853928" y="7702878"/>
            <a:ext cx="3879581" cy="841187"/>
            <a:chOff x="12853928" y="7702878"/>
            <a:chExt cx="3879581" cy="84118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53928" y="7702878"/>
              <a:ext cx="351141" cy="351021"/>
              <a:chOff x="12853928" y="7702878"/>
              <a:chExt cx="351141" cy="35102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853928" y="7702878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340396" y="7631181"/>
              <a:ext cx="3492853" cy="1078977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096551" y="2960732"/>
            <a:ext cx="3421683" cy="102347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75712" y="2677686"/>
            <a:ext cx="4708269" cy="6478270"/>
            <a:chOff x="1075712" y="2677686"/>
            <a:chExt cx="4708269" cy="64782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278423" y="-561449"/>
              <a:ext cx="9416538" cy="12956539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5712" y="2677686"/>
              <a:ext cx="4708269" cy="64782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90988" y="6948988"/>
            <a:ext cx="351141" cy="351021"/>
            <a:chOff x="1390988" y="6948988"/>
            <a:chExt cx="351141" cy="35102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0988" y="6948988"/>
              <a:ext cx="351141" cy="351021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876531" y="6688390"/>
            <a:ext cx="3461062" cy="79221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90988" y="7709174"/>
            <a:ext cx="3879581" cy="841187"/>
            <a:chOff x="1390988" y="7709174"/>
            <a:chExt cx="3879581" cy="841187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90988" y="7709174"/>
              <a:ext cx="351141" cy="351021"/>
              <a:chOff x="1390988" y="7709174"/>
              <a:chExt cx="351141" cy="351021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90988" y="7709174"/>
                <a:ext cx="351141" cy="351021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7455" y="7637478"/>
              <a:ext cx="3492853" cy="1078977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78530" y="2960733"/>
            <a:ext cx="3412959" cy="102347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972066" y="5602535"/>
            <a:ext cx="628571" cy="628571"/>
            <a:chOff x="5972066" y="5602535"/>
            <a:chExt cx="628571" cy="62857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2066" y="5602535"/>
              <a:ext cx="628571" cy="6285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679411" y="5602769"/>
            <a:ext cx="628103" cy="628103"/>
            <a:chOff x="11679411" y="5602769"/>
            <a:chExt cx="628103" cy="62810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679411" y="5602769"/>
              <a:ext cx="628103" cy="6281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81535" y="3924439"/>
            <a:ext cx="4096624" cy="2512397"/>
            <a:chOff x="1381535" y="3924439"/>
            <a:chExt cx="4096624" cy="2512397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153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094545" y="3924439"/>
            <a:ext cx="4096624" cy="2512397"/>
            <a:chOff x="7094545" y="3924439"/>
            <a:chExt cx="4096624" cy="251239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094545" y="3924439"/>
              <a:ext cx="4096624" cy="25123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795755" y="3905549"/>
            <a:ext cx="4096624" cy="2512397"/>
            <a:chOff x="12795755" y="3905549"/>
            <a:chExt cx="4096624" cy="25123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795755" y="3905549"/>
              <a:ext cx="4096624" cy="2512397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54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56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8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9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6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62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PWM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355" y="3435776"/>
            <a:ext cx="10228565" cy="5086274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11963400" y="336869"/>
            <a:ext cx="5415782" cy="9233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`</a:t>
            </a:r>
            <a:r>
              <a:rPr lang="ko-KR" altLang="en-US" dirty="0" err="1"/>
              <a:t>timescale</a:t>
            </a:r>
            <a:r>
              <a:rPr lang="ko-KR" altLang="en-US" dirty="0"/>
              <a:t> 1ns / 1ps</a:t>
            </a:r>
          </a:p>
          <a:p>
            <a:endParaRPr lang="ko-KR" altLang="en-US" dirty="0"/>
          </a:p>
          <a:p>
            <a:r>
              <a:rPr lang="ko-KR" altLang="en-US" dirty="0" err="1"/>
              <a:t>module</a:t>
            </a:r>
            <a:r>
              <a:rPr lang="ko-KR" altLang="en-US" dirty="0"/>
              <a:t> </a:t>
            </a:r>
            <a:r>
              <a:rPr lang="ko-KR" altLang="en-US" dirty="0" err="1"/>
              <a:t>mcu_pwm_new</a:t>
            </a:r>
            <a:r>
              <a:rPr lang="ko-KR" altLang="en-US" dirty="0"/>
              <a:t> # (</a:t>
            </a:r>
            <a:r>
              <a:rPr lang="ko-KR" altLang="en-US" dirty="0" err="1"/>
              <a:t>cnt</a:t>
            </a:r>
            <a:r>
              <a:rPr lang="ko-KR" altLang="en-US" dirty="0"/>
              <a:t>=1_249_999) (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reset</a:t>
            </a:r>
            <a:r>
              <a:rPr lang="ko-KR" altLang="en-US" dirty="0"/>
              <a:t>,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clk</a:t>
            </a:r>
            <a:r>
              <a:rPr lang="ko-KR" altLang="en-US" dirty="0"/>
              <a:t>,		// 100 </a:t>
            </a:r>
            <a:r>
              <a:rPr lang="ko-KR" altLang="en-US" dirty="0" err="1"/>
              <a:t>Mhz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ko-KR" altLang="en-US" dirty="0" err="1"/>
              <a:t>duty_time</a:t>
            </a:r>
            <a:r>
              <a:rPr lang="ko-KR" altLang="en-US" dirty="0"/>
              <a:t>,		// 0 ~ 100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out</a:t>
            </a:r>
            <a:endParaRPr lang="ko-KR" altLang="en-US" dirty="0"/>
          </a:p>
          <a:p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reset</a:t>
            </a:r>
            <a:r>
              <a:rPr lang="ko-KR" altLang="en-US" dirty="0"/>
              <a:t>, </a:t>
            </a:r>
            <a:r>
              <a:rPr lang="ko-KR" altLang="en-US" dirty="0" err="1"/>
              <a:t>clk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input</a:t>
            </a:r>
            <a:r>
              <a:rPr lang="ko-KR" altLang="en-US" dirty="0"/>
              <a:t> [31:0] </a:t>
            </a:r>
            <a:r>
              <a:rPr lang="ko-KR" altLang="en-US" dirty="0" err="1"/>
              <a:t>duty_time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output</a:t>
            </a:r>
            <a:r>
              <a:rPr lang="ko-KR" altLang="en-US" dirty="0"/>
              <a:t> </a:t>
            </a:r>
            <a:r>
              <a:rPr lang="ko-KR" altLang="en-US" dirty="0" err="1"/>
              <a:t>reg</a:t>
            </a:r>
            <a:r>
              <a:rPr lang="ko-KR" altLang="en-US" dirty="0"/>
              <a:t> </a:t>
            </a:r>
            <a:r>
              <a:rPr lang="ko-KR" altLang="en-US" dirty="0" err="1"/>
              <a:t>out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reg</a:t>
            </a:r>
            <a:r>
              <a:rPr lang="ko-KR" altLang="en-US" dirty="0"/>
              <a:t> [31:0] cnt1;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always</a:t>
            </a:r>
            <a:r>
              <a:rPr lang="ko-KR" altLang="en-US" dirty="0"/>
              <a:t> @ (</a:t>
            </a:r>
            <a:r>
              <a:rPr lang="ko-KR" altLang="en-US" dirty="0" err="1"/>
              <a:t>posedge</a:t>
            </a:r>
            <a:r>
              <a:rPr lang="ko-KR" altLang="en-US" dirty="0"/>
              <a:t> </a:t>
            </a:r>
            <a:r>
              <a:rPr lang="ko-KR" altLang="en-US" dirty="0" err="1"/>
              <a:t>clk</a:t>
            </a:r>
            <a:r>
              <a:rPr lang="ko-KR" altLang="en-US" dirty="0"/>
              <a:t> </a:t>
            </a:r>
            <a:r>
              <a:rPr lang="ko-KR" altLang="en-US" dirty="0" err="1"/>
              <a:t>or</a:t>
            </a:r>
            <a:r>
              <a:rPr lang="ko-KR" altLang="en-US" dirty="0"/>
              <a:t> </a:t>
            </a:r>
            <a:r>
              <a:rPr lang="ko-KR" altLang="en-US" dirty="0" err="1"/>
              <a:t>negedge</a:t>
            </a:r>
            <a:r>
              <a:rPr lang="ko-KR" altLang="en-US" dirty="0"/>
              <a:t> </a:t>
            </a:r>
            <a:r>
              <a:rPr lang="ko-KR" altLang="en-US" dirty="0" err="1"/>
              <a:t>reset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reset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cnt1 &lt;= 0;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(cnt1&lt;</a:t>
            </a:r>
            <a:r>
              <a:rPr lang="ko-KR" altLang="en-US" dirty="0" err="1"/>
              <a:t>cnt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cnt1 &lt;= cnt1+1;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cnt1 &lt;=0;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end</a:t>
            </a:r>
            <a:endParaRPr lang="ko-KR" altLang="en-US" dirty="0"/>
          </a:p>
          <a:p>
            <a:r>
              <a:rPr lang="ko-KR" altLang="en-US" dirty="0"/>
              <a:t> 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always</a:t>
            </a:r>
            <a:r>
              <a:rPr lang="ko-KR" altLang="en-US" dirty="0"/>
              <a:t> @ (</a:t>
            </a:r>
            <a:r>
              <a:rPr lang="ko-KR" altLang="en-US" dirty="0" err="1"/>
              <a:t>posedge</a:t>
            </a:r>
            <a:r>
              <a:rPr lang="ko-KR" altLang="en-US" dirty="0"/>
              <a:t> </a:t>
            </a:r>
            <a:r>
              <a:rPr lang="ko-KR" altLang="en-US" dirty="0" err="1"/>
              <a:t>clk</a:t>
            </a:r>
            <a:r>
              <a:rPr lang="ko-KR" altLang="en-US" dirty="0"/>
              <a:t>, </a:t>
            </a:r>
            <a:r>
              <a:rPr lang="ko-KR" altLang="en-US" dirty="0" err="1"/>
              <a:t>negedge</a:t>
            </a:r>
            <a:r>
              <a:rPr lang="ko-KR" altLang="en-US" dirty="0"/>
              <a:t> </a:t>
            </a:r>
            <a:r>
              <a:rPr lang="ko-KR" altLang="en-US" dirty="0" err="1"/>
              <a:t>reset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reset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 err="1"/>
              <a:t>out</a:t>
            </a:r>
            <a:r>
              <a:rPr lang="ko-KR" altLang="en-US" dirty="0"/>
              <a:t> &lt;= 0;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(cnt1&lt;</a:t>
            </a:r>
            <a:r>
              <a:rPr lang="ko-KR" altLang="en-US" dirty="0" err="1"/>
              <a:t>duty_time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 err="1"/>
              <a:t>out</a:t>
            </a:r>
            <a:r>
              <a:rPr lang="ko-KR" altLang="en-US" dirty="0"/>
              <a:t> &lt;= 1;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r>
              <a:rPr lang="ko-KR" altLang="en-US" dirty="0"/>
              <a:t>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(cnt1&lt;</a:t>
            </a:r>
            <a:r>
              <a:rPr lang="ko-KR" altLang="en-US" dirty="0" err="1"/>
              <a:t>cnt</a:t>
            </a:r>
            <a:r>
              <a:rPr lang="ko-KR" altLang="en-US" dirty="0"/>
              <a:t>) </a:t>
            </a:r>
            <a:r>
              <a:rPr lang="ko-KR" altLang="en-US" dirty="0" err="1"/>
              <a:t>begin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 err="1"/>
              <a:t>out</a:t>
            </a:r>
            <a:r>
              <a:rPr lang="ko-KR" altLang="en-US" dirty="0"/>
              <a:t> &lt;= 0;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end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 smtClean="0"/>
              <a:t>end</a:t>
            </a:r>
            <a:endParaRPr lang="ko-KR" altLang="en-US" dirty="0"/>
          </a:p>
          <a:p>
            <a:r>
              <a:rPr lang="ko-KR" altLang="en-US" dirty="0" err="1"/>
              <a:t>endmodule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31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48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51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5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5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819400" y="1963198"/>
            <a:ext cx="12960000" cy="7127426"/>
            <a:chOff x="2414882" y="712697"/>
            <a:chExt cx="13545220" cy="8534898"/>
          </a:xfrm>
        </p:grpSpPr>
        <p:sp>
          <p:nvSpPr>
            <p:cNvPr id="41" name="모서리가 둥근 직사각형 40"/>
            <p:cNvSpPr/>
            <p:nvPr/>
          </p:nvSpPr>
          <p:spPr>
            <a:xfrm>
              <a:off x="10363200" y="712697"/>
              <a:ext cx="1800000" cy="8160626"/>
            </a:xfrm>
            <a:prstGeom prst="roundRect">
              <a:avLst/>
            </a:prstGeom>
            <a:noFill/>
            <a:ln w="5715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AXI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I/F</a:t>
              </a:r>
            </a:p>
            <a:p>
              <a:pPr algn="ctr"/>
              <a:r>
                <a:rPr lang="en-US" altLang="ko-KR" sz="28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BUS</a:t>
              </a:r>
              <a:endPara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14160102" y="712697"/>
              <a:ext cx="1800000" cy="8160626"/>
            </a:xfrm>
            <a:prstGeom prst="roundRect">
              <a:avLst/>
            </a:prstGeom>
            <a:noFill/>
            <a:ln w="5715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MICRO</a:t>
              </a:r>
            </a:p>
            <a:p>
              <a:pPr algn="ctr"/>
              <a:r>
                <a:rPr lang="en-US" altLang="ko-KR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BLAZE</a:t>
              </a: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H="1">
              <a:off x="12616113" y="6140841"/>
              <a:ext cx="1080000" cy="7938"/>
            </a:xfrm>
            <a:prstGeom prst="straightConnector1">
              <a:avLst/>
            </a:prstGeom>
            <a:ln w="57150">
              <a:solidFill>
                <a:srgbClr val="9A9A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>
              <a:off x="12616113" y="3721843"/>
              <a:ext cx="1080000" cy="7200"/>
            </a:xfrm>
            <a:prstGeom prst="straightConnector1">
              <a:avLst/>
            </a:prstGeom>
            <a:ln w="57150">
              <a:solidFill>
                <a:srgbClr val="9A9A9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그룹 13"/>
            <p:cNvGrpSpPr/>
            <p:nvPr/>
          </p:nvGrpSpPr>
          <p:grpSpPr>
            <a:xfrm>
              <a:off x="2414882" y="712697"/>
              <a:ext cx="7495405" cy="2096858"/>
              <a:chOff x="2417815" y="2946354"/>
              <a:chExt cx="7495405" cy="2096858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>
                <a:off x="2417816" y="4406871"/>
                <a:ext cx="1980000" cy="636341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DUTY_TIME</a:t>
                </a:r>
              </a:p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ON/OFF</a:t>
                </a:r>
              </a:p>
            </p:txBody>
          </p:sp>
          <p:grpSp>
            <p:nvGrpSpPr>
              <p:cNvPr id="11" name="그룹 10"/>
              <p:cNvGrpSpPr/>
              <p:nvPr/>
            </p:nvGrpSpPr>
            <p:grpSpPr>
              <a:xfrm>
                <a:off x="2417815" y="2946354"/>
                <a:ext cx="7495405" cy="1441019"/>
                <a:chOff x="2417815" y="2946354"/>
                <a:chExt cx="7495405" cy="1441019"/>
              </a:xfrm>
            </p:grpSpPr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2417815" y="2946354"/>
                  <a:ext cx="1980000" cy="1440000"/>
                </a:xfrm>
                <a:prstGeom prst="roundRect">
                  <a:avLst/>
                </a:prstGeom>
                <a:noFill/>
                <a:ln w="57150">
                  <a:solidFill>
                    <a:srgbClr val="9A9A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CONSOLE</a:t>
                  </a:r>
                  <a:endParaRPr lang="ko-KR" altLang="en-US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5" name="모서리가 둥근 직사각형 64"/>
                <p:cNvSpPr/>
                <p:nvPr/>
              </p:nvSpPr>
              <p:spPr>
                <a:xfrm>
                  <a:off x="6394718" y="2947373"/>
                  <a:ext cx="1980000" cy="1440000"/>
                </a:xfrm>
                <a:prstGeom prst="roundRect">
                  <a:avLst/>
                </a:prstGeom>
                <a:noFill/>
                <a:ln w="57150">
                  <a:solidFill>
                    <a:srgbClr val="9A9A9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800" dirty="0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UART</a:t>
                  </a:r>
                  <a:endParaRPr lang="ko-KR" altLang="en-US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" name="그룹 7"/>
                <p:cNvGrpSpPr/>
                <p:nvPr/>
              </p:nvGrpSpPr>
              <p:grpSpPr>
                <a:xfrm>
                  <a:off x="4856216" y="3965359"/>
                  <a:ext cx="5057004" cy="10800"/>
                  <a:chOff x="4856216" y="2997695"/>
                  <a:chExt cx="5057004" cy="10800"/>
                </a:xfrm>
              </p:grpSpPr>
              <p:cxnSp>
                <p:nvCxnSpPr>
                  <p:cNvPr id="62" name="직선 화살표 연결선 61"/>
                  <p:cNvCxnSpPr/>
                  <p:nvPr/>
                </p:nvCxnSpPr>
                <p:spPr>
                  <a:xfrm>
                    <a:off x="4856216" y="2997695"/>
                    <a:ext cx="1080000" cy="7200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직선 화살표 연결선 66"/>
                  <p:cNvCxnSpPr/>
                  <p:nvPr/>
                </p:nvCxnSpPr>
                <p:spPr>
                  <a:xfrm>
                    <a:off x="8833220" y="3001295"/>
                    <a:ext cx="1080000" cy="7200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" name="그룹 6"/>
                <p:cNvGrpSpPr/>
                <p:nvPr/>
              </p:nvGrpSpPr>
              <p:grpSpPr>
                <a:xfrm>
                  <a:off x="4853283" y="3428864"/>
                  <a:ext cx="5057004" cy="11538"/>
                  <a:chOff x="13197704" y="-1279357"/>
                  <a:chExt cx="5057004" cy="11538"/>
                </a:xfrm>
              </p:grpSpPr>
              <p:cxnSp>
                <p:nvCxnSpPr>
                  <p:cNvPr id="72" name="직선 화살표 연결선 71"/>
                  <p:cNvCxnSpPr/>
                  <p:nvPr/>
                </p:nvCxnSpPr>
                <p:spPr>
                  <a:xfrm flipH="1">
                    <a:off x="13197704" y="-1279357"/>
                    <a:ext cx="1080000" cy="7938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직선 화살표 연결선 75"/>
                  <p:cNvCxnSpPr/>
                  <p:nvPr/>
                </p:nvCxnSpPr>
                <p:spPr>
                  <a:xfrm flipH="1">
                    <a:off x="17174708" y="-1275757"/>
                    <a:ext cx="1080000" cy="7938"/>
                  </a:xfrm>
                  <a:prstGeom prst="straightConnector1">
                    <a:avLst/>
                  </a:prstGeom>
                  <a:ln w="57150">
                    <a:solidFill>
                      <a:srgbClr val="9A9A9A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0" name="그룹 9"/>
            <p:cNvGrpSpPr/>
            <p:nvPr/>
          </p:nvGrpSpPr>
          <p:grpSpPr>
            <a:xfrm>
              <a:off x="2414882" y="2582191"/>
              <a:ext cx="7495405" cy="2551769"/>
              <a:chOff x="2414882" y="66684"/>
              <a:chExt cx="7495405" cy="2551769"/>
            </a:xfrm>
          </p:grpSpPr>
          <p:sp>
            <p:nvSpPr>
              <p:cNvPr id="71" name="모서리가 둥근 직사각형 70"/>
              <p:cNvSpPr/>
              <p:nvPr/>
            </p:nvSpPr>
            <p:spPr>
              <a:xfrm>
                <a:off x="2414882" y="522129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SENSOR</a:t>
                </a: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3" name="직선 화살표 연결선 72"/>
              <p:cNvCxnSpPr/>
              <p:nvPr/>
            </p:nvCxnSpPr>
            <p:spPr>
              <a:xfrm>
                <a:off x="4853283" y="930129"/>
                <a:ext cx="1080000" cy="7200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모서리가 둥근 직사각형 74"/>
              <p:cNvSpPr/>
              <p:nvPr/>
            </p:nvSpPr>
            <p:spPr>
              <a:xfrm>
                <a:off x="6391785" y="523148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DHT11.v</a:t>
                </a:r>
                <a:endParaRPr lang="ko-KR" altLang="en-US" sz="28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7" name="직선 화살표 연결선 76"/>
              <p:cNvCxnSpPr/>
              <p:nvPr/>
            </p:nvCxnSpPr>
            <p:spPr>
              <a:xfrm>
                <a:off x="8830287" y="1238529"/>
                <a:ext cx="1080000" cy="7200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모서리가 둥근 직사각형 77"/>
              <p:cNvSpPr/>
              <p:nvPr/>
            </p:nvSpPr>
            <p:spPr>
              <a:xfrm>
                <a:off x="6391785" y="1982112"/>
                <a:ext cx="1980000" cy="636341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HUMANITY</a:t>
                </a:r>
                <a:endParaRPr lang="en-US" altLang="ko-KR" sz="3200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en-US" altLang="ko-KR" sz="16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TEMPERATURE</a:t>
                </a: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4394882" y="66684"/>
                <a:ext cx="1996901" cy="1009159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0" name="직선 화살표 연결선 79"/>
              <p:cNvCxnSpPr/>
              <p:nvPr/>
            </p:nvCxnSpPr>
            <p:spPr>
              <a:xfrm flipH="1">
                <a:off x="4853283" y="150626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모서리가 둥근 직사각형 80"/>
              <p:cNvSpPr/>
              <p:nvPr/>
            </p:nvSpPr>
            <p:spPr>
              <a:xfrm>
                <a:off x="4394882" y="1344148"/>
                <a:ext cx="1996901" cy="1009159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ENABLE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414882" y="5339701"/>
              <a:ext cx="7498338" cy="1809203"/>
              <a:chOff x="2414882" y="5339701"/>
              <a:chExt cx="7498338" cy="1809203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2417815" y="5339701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SERVO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1" name="직선 화살표 연결선 60"/>
              <p:cNvCxnSpPr/>
              <p:nvPr/>
            </p:nvCxnSpPr>
            <p:spPr>
              <a:xfrm flipH="1">
                <a:off x="4856216" y="605970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모서리가 둥근 직사각형 63"/>
              <p:cNvSpPr/>
              <p:nvPr/>
            </p:nvSpPr>
            <p:spPr>
              <a:xfrm>
                <a:off x="6394718" y="5339701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PWM.v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6" name="직선 화살표 연결선 65"/>
              <p:cNvCxnSpPr/>
              <p:nvPr/>
            </p:nvCxnSpPr>
            <p:spPr>
              <a:xfrm flipH="1">
                <a:off x="8833220" y="6063301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모서리가 둥근 직사각형 67"/>
              <p:cNvSpPr/>
              <p:nvPr/>
            </p:nvSpPr>
            <p:spPr>
              <a:xfrm>
                <a:off x="4397815" y="5958345"/>
                <a:ext cx="1996901" cy="1009160"/>
              </a:xfrm>
              <a:prstGeom prst="roundRect">
                <a:avLst/>
              </a:prstGeom>
              <a:no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PWM</a:t>
                </a:r>
                <a:endParaRPr lang="en-US" altLang="ko-KR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414882" y="6779572"/>
                <a:ext cx="19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DUTY_TIME</a:t>
                </a:r>
                <a:endParaRPr lang="ko-KR" altLang="en-US" dirty="0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2414882" y="7433323"/>
              <a:ext cx="7495405" cy="1814272"/>
              <a:chOff x="2414882" y="7433323"/>
              <a:chExt cx="7495405" cy="1814272"/>
            </a:xfrm>
          </p:grpSpPr>
          <p:sp>
            <p:nvSpPr>
              <p:cNvPr id="82" name="모서리가 둥근 직사각형 81"/>
              <p:cNvSpPr/>
              <p:nvPr/>
            </p:nvSpPr>
            <p:spPr>
              <a:xfrm>
                <a:off x="2414882" y="7433323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MODULE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4" name="직선 화살표 연결선 83"/>
              <p:cNvCxnSpPr/>
              <p:nvPr/>
            </p:nvCxnSpPr>
            <p:spPr>
              <a:xfrm flipH="1">
                <a:off x="4853283" y="8153323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모서리가 둥근 직사각형 85"/>
              <p:cNvSpPr/>
              <p:nvPr/>
            </p:nvSpPr>
            <p:spPr>
              <a:xfrm>
                <a:off x="6391785" y="7433323"/>
                <a:ext cx="1980000" cy="1440000"/>
              </a:xfrm>
              <a:prstGeom prst="roundRect">
                <a:avLst/>
              </a:prstGeom>
              <a:noFill/>
              <a:ln w="57150">
                <a:solidFill>
                  <a:srgbClr val="9A9A9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smtClean="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GPIO</a:t>
                </a:r>
                <a:endPara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88" name="직선 화살표 연결선 87"/>
              <p:cNvCxnSpPr/>
              <p:nvPr/>
            </p:nvCxnSpPr>
            <p:spPr>
              <a:xfrm flipH="1">
                <a:off x="8830287" y="8156923"/>
                <a:ext cx="1080000" cy="7938"/>
              </a:xfrm>
              <a:prstGeom prst="straightConnector1">
                <a:avLst/>
              </a:prstGeom>
              <a:ln w="57150">
                <a:solidFill>
                  <a:srgbClr val="9A9A9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2414882" y="8878263"/>
                <a:ext cx="19800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ON/OFF</a:t>
                </a:r>
                <a:endParaRPr lang="ko-KR" altLang="en-US" dirty="0"/>
              </a:p>
            </p:txBody>
          </p:sp>
        </p:grpSp>
      </p:grpSp>
      <p:sp>
        <p:nvSpPr>
          <p:cNvPr id="93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Design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4" name="Object 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4709" y="-342900"/>
            <a:ext cx="2282291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69034-2D95-BEC0-AB0D-EE464446ACE9}"/>
              </a:ext>
            </a:extLst>
          </p:cNvPr>
          <p:cNvSpPr txBox="1"/>
          <p:nvPr/>
        </p:nvSpPr>
        <p:spPr>
          <a:xfrm>
            <a:off x="5113664" y="4207887"/>
            <a:ext cx="49114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smtClean="0">
                <a:solidFill>
                  <a:srgbClr val="FF0000"/>
                </a:solidFill>
              </a:rPr>
              <a:t>NO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11B190-9CF9-85C2-2B3D-98E937102713}"/>
              </a:ext>
            </a:extLst>
          </p:cNvPr>
          <p:cNvSpPr txBox="1"/>
          <p:nvPr/>
        </p:nvSpPr>
        <p:spPr>
          <a:xfrm>
            <a:off x="6293941" y="4199614"/>
            <a:ext cx="63736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smtClean="0">
                <a:solidFill>
                  <a:srgbClr val="FF0000"/>
                </a:solidFill>
              </a:rPr>
              <a:t>YES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BA3A017-ED8C-C455-0C9A-734D70431897}"/>
              </a:ext>
            </a:extLst>
          </p:cNvPr>
          <p:cNvSpPr/>
          <p:nvPr/>
        </p:nvSpPr>
        <p:spPr>
          <a:xfrm>
            <a:off x="8034900" y="2171700"/>
            <a:ext cx="2160000" cy="46750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2400" b="1" dirty="0">
                <a:solidFill>
                  <a:schemeClr val="tx1"/>
                </a:solidFill>
              </a:rPr>
              <a:t>PC</a:t>
            </a:r>
            <a:endParaRPr kumimoji="1" lang="ko-Kore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93216EA-6E76-2453-0729-7549D4AB7591}"/>
              </a:ext>
            </a:extLst>
          </p:cNvPr>
          <p:cNvSpPr/>
          <p:nvPr/>
        </p:nvSpPr>
        <p:spPr>
          <a:xfrm>
            <a:off x="4876800" y="2184666"/>
            <a:ext cx="2160000" cy="674896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0F3F35-785E-E4E0-0446-AB21142E33BE}"/>
              </a:ext>
            </a:extLst>
          </p:cNvPr>
          <p:cNvSpPr/>
          <p:nvPr/>
        </p:nvSpPr>
        <p:spPr>
          <a:xfrm>
            <a:off x="11161914" y="2171700"/>
            <a:ext cx="2160000" cy="676193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4DA9EE6-1D0A-613F-8DE4-78F57842CE17}"/>
              </a:ext>
            </a:extLst>
          </p:cNvPr>
          <p:cNvCxnSpPr>
            <a:cxnSpLocks/>
          </p:cNvCxnSpPr>
          <p:nvPr/>
        </p:nvCxnSpPr>
        <p:spPr>
          <a:xfrm>
            <a:off x="7153925" y="2332952"/>
            <a:ext cx="7678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46F846C-F815-FFF0-CC35-87CA8A15718C}"/>
              </a:ext>
            </a:extLst>
          </p:cNvPr>
          <p:cNvCxnSpPr>
            <a:cxnSpLocks/>
          </p:cNvCxnSpPr>
          <p:nvPr/>
        </p:nvCxnSpPr>
        <p:spPr>
          <a:xfrm flipH="1">
            <a:off x="7153925" y="2535376"/>
            <a:ext cx="7678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B92472A2-7E92-116E-8EC5-DDC80DBEE659}"/>
              </a:ext>
            </a:extLst>
          </p:cNvPr>
          <p:cNvSpPr/>
          <p:nvPr/>
        </p:nvSpPr>
        <p:spPr>
          <a:xfrm>
            <a:off x="5238306" y="2834209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Car Moving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3B27A19-5BA9-4A26-A1A0-56B814BF4559}"/>
              </a:ext>
            </a:extLst>
          </p:cNvPr>
          <p:cNvSpPr/>
          <p:nvPr/>
        </p:nvSpPr>
        <p:spPr>
          <a:xfrm>
            <a:off x="5238029" y="3469719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Ultra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S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ensor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ON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2641E1-B0E7-B9E9-7EAE-92C040AE22C7}"/>
              </a:ext>
            </a:extLst>
          </p:cNvPr>
          <p:cNvSpPr/>
          <p:nvPr/>
        </p:nvSpPr>
        <p:spPr>
          <a:xfrm>
            <a:off x="5238029" y="4028923"/>
            <a:ext cx="1440000" cy="360000"/>
          </a:xfrm>
          <a:prstGeom prst="diamond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D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ore-KR" sz="1200" dirty="0">
                <a:solidFill>
                  <a:schemeClr val="tx1"/>
                </a:solidFill>
              </a:rPr>
              <a:t>&lt;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10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05663D-2C10-D84F-B816-CA53DACF3089}"/>
              </a:ext>
            </a:extLst>
          </p:cNvPr>
          <p:cNvCxnSpPr/>
          <p:nvPr/>
        </p:nvCxnSpPr>
        <p:spPr>
          <a:xfrm>
            <a:off x="6324383" y="4297245"/>
            <a:ext cx="174182" cy="182148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31E2478-4A5E-58DB-94CF-654B64979B0C}"/>
              </a:ext>
            </a:extLst>
          </p:cNvPr>
          <p:cNvCxnSpPr>
            <a:cxnSpLocks/>
          </p:cNvCxnSpPr>
          <p:nvPr/>
        </p:nvCxnSpPr>
        <p:spPr>
          <a:xfrm flipH="1">
            <a:off x="5424642" y="4305945"/>
            <a:ext cx="215864" cy="173448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16B01CE-7ECB-23AD-F182-64DA09FBE2A8}"/>
              </a:ext>
            </a:extLst>
          </p:cNvPr>
          <p:cNvSpPr/>
          <p:nvPr/>
        </p:nvSpPr>
        <p:spPr>
          <a:xfrm>
            <a:off x="6209749" y="4479393"/>
            <a:ext cx="577631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stop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A2A17CC-AA69-E52D-9E30-8530CA6C6ED0}"/>
              </a:ext>
            </a:extLst>
          </p:cNvPr>
          <p:cNvSpPr/>
          <p:nvPr/>
        </p:nvSpPr>
        <p:spPr>
          <a:xfrm>
            <a:off x="5135826" y="4479393"/>
            <a:ext cx="577631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move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61DC30A0-F984-1E37-DA2E-F7C15F105894}"/>
              </a:ext>
            </a:extLst>
          </p:cNvPr>
          <p:cNvSpPr/>
          <p:nvPr/>
        </p:nvSpPr>
        <p:spPr>
          <a:xfrm>
            <a:off x="11534894" y="2831376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dirty="0">
                <a:solidFill>
                  <a:schemeClr val="tx1"/>
                </a:solidFill>
              </a:rPr>
              <a:t>공정</a:t>
            </a:r>
            <a:r>
              <a:rPr kumimoji="1" lang="ko-KR" altLang="en-US" sz="1200">
                <a:solidFill>
                  <a:schemeClr val="tx1"/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START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21" name="꺾인 연결선 20"/>
          <p:cNvCxnSpPr/>
          <p:nvPr/>
        </p:nvCxnSpPr>
        <p:spPr>
          <a:xfrm flipV="1">
            <a:off x="6678029" y="3011376"/>
            <a:ext cx="4856865" cy="2213026"/>
          </a:xfrm>
          <a:prstGeom prst="bentConnector3">
            <a:avLst>
              <a:gd name="adj1" fmla="val 50000"/>
            </a:avLst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A4E7BDA3-0D49-68C6-E852-7F2C7CC1DBD8}"/>
              </a:ext>
            </a:extLst>
          </p:cNvPr>
          <p:cNvSpPr/>
          <p:nvPr/>
        </p:nvSpPr>
        <p:spPr>
          <a:xfrm>
            <a:off x="11534894" y="3371605"/>
            <a:ext cx="1440000" cy="575135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smtClean="0">
                <a:solidFill>
                  <a:schemeClr val="tx1"/>
                </a:solidFill>
              </a:rPr>
              <a:t>Wafer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LOAD,</a:t>
            </a:r>
          </a:p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Chamber2 IN</a:t>
            </a:r>
          </a:p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sz="1200" dirty="0">
                <a:solidFill>
                  <a:schemeClr val="tx1"/>
                </a:solidFill>
              </a:rPr>
              <a:t>with robot arm)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78BB3C29-B6A5-1C00-9AB3-71B3060D5064}"/>
              </a:ext>
            </a:extLst>
          </p:cNvPr>
          <p:cNvSpPr/>
          <p:nvPr/>
        </p:nvSpPr>
        <p:spPr>
          <a:xfrm>
            <a:off x="11676071" y="4959359"/>
            <a:ext cx="1152000" cy="288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smtClean="0">
                <a:solidFill>
                  <a:schemeClr val="tx1"/>
                </a:solidFill>
              </a:rPr>
              <a:t>GPIO3(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물 분사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429AF4FB-9AB4-F7F6-8D04-5DE202481F73}"/>
              </a:ext>
            </a:extLst>
          </p:cNvPr>
          <p:cNvSpPr/>
          <p:nvPr/>
        </p:nvSpPr>
        <p:spPr>
          <a:xfrm>
            <a:off x="11674856" y="5331608"/>
            <a:ext cx="1152000" cy="288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smtClean="0">
                <a:solidFill>
                  <a:schemeClr val="tx1"/>
                </a:solidFill>
              </a:rPr>
              <a:t>GPIO4(</a:t>
            </a:r>
            <a:r>
              <a:rPr kumimoji="1" lang="en-US" altLang="ko-Kore-KR" sz="1200" b="1" dirty="0" smtClean="0">
                <a:solidFill>
                  <a:schemeClr val="tx1"/>
                </a:solidFill>
              </a:rPr>
              <a:t>DHT</a:t>
            </a:r>
            <a:r>
              <a:rPr kumimoji="1" lang="en-US" altLang="ko-Kore-KR" sz="1200" dirty="0">
                <a:solidFill>
                  <a:schemeClr val="tx1"/>
                </a:solidFill>
              </a:rPr>
              <a:t>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117919BC-3B0E-BE46-1E56-9C242CBFB2EF}"/>
              </a:ext>
            </a:extLst>
          </p:cNvPr>
          <p:cNvSpPr/>
          <p:nvPr/>
        </p:nvSpPr>
        <p:spPr>
          <a:xfrm>
            <a:off x="11665914" y="4214699"/>
            <a:ext cx="1152000" cy="288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smtClean="0">
                <a:solidFill>
                  <a:schemeClr val="tx1"/>
                </a:solidFill>
              </a:rPr>
              <a:t>GPIO1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가열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0AD53EA2-0063-820C-A2EC-71EEA7AA6EF4}"/>
              </a:ext>
            </a:extLst>
          </p:cNvPr>
          <p:cNvSpPr/>
          <p:nvPr/>
        </p:nvSpPr>
        <p:spPr>
          <a:xfrm>
            <a:off x="11674567" y="4587702"/>
            <a:ext cx="1152000" cy="288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smtClean="0">
                <a:solidFill>
                  <a:schemeClr val="tx1"/>
                </a:solidFill>
              </a:rPr>
              <a:t>GPIO2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200" b="1" dirty="0">
                <a:solidFill>
                  <a:schemeClr val="tx1"/>
                </a:solidFill>
              </a:rPr>
              <a:t>펌프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E0C991A-F1C2-31E2-9DEB-04B06D0475ED}"/>
              </a:ext>
            </a:extLst>
          </p:cNvPr>
          <p:cNvSpPr/>
          <p:nvPr/>
        </p:nvSpPr>
        <p:spPr>
          <a:xfrm>
            <a:off x="11534894" y="6666812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Chamber1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LOAD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A1565579-54FE-7AA4-BA09-69C9CB951F0C}"/>
              </a:ext>
            </a:extLst>
          </p:cNvPr>
          <p:cNvSpPr/>
          <p:nvPr/>
        </p:nvSpPr>
        <p:spPr>
          <a:xfrm>
            <a:off x="5238029" y="7222826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Wafer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I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nspect</a:t>
            </a:r>
            <a:r>
              <a:rPr kumimoji="1" lang="ko-KR" altLang="en-US" sz="1200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START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ED21653-E11E-D700-CCB4-C2DE37B73B22}"/>
              </a:ext>
            </a:extLst>
          </p:cNvPr>
          <p:cNvSpPr/>
          <p:nvPr/>
        </p:nvSpPr>
        <p:spPr>
          <a:xfrm>
            <a:off x="5238969" y="6662193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Camera ON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06B28B4E-D731-9FDE-D3E7-539A43971F8D}"/>
              </a:ext>
            </a:extLst>
          </p:cNvPr>
          <p:cNvSpPr/>
          <p:nvPr/>
        </p:nvSpPr>
        <p:spPr>
          <a:xfrm>
            <a:off x="5238029" y="7787657"/>
            <a:ext cx="1440000" cy="360000"/>
          </a:xfrm>
          <a:prstGeom prst="diamond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Inspect 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PASS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76800" y="2183165"/>
            <a:ext cx="216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RPI4</a:t>
            </a:r>
            <a:endParaRPr lang="ko-KR" altLang="en-US" sz="2400" b="1" dirty="0"/>
          </a:p>
        </p:txBody>
      </p:sp>
      <p:sp>
        <p:nvSpPr>
          <p:cNvPr id="32" name="직사각형 31"/>
          <p:cNvSpPr/>
          <p:nvPr/>
        </p:nvSpPr>
        <p:spPr>
          <a:xfrm>
            <a:off x="11161912" y="2171700"/>
            <a:ext cx="21600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ore-KR" sz="2400" b="1" dirty="0"/>
              <a:t>Basys3</a:t>
            </a:r>
            <a:endParaRPr lang="ko-KR" altLang="en-US" sz="2400" b="1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CEC7B77-871D-0C3D-DF27-6B8927D19583}"/>
              </a:ext>
            </a:extLst>
          </p:cNvPr>
          <p:cNvSpPr/>
          <p:nvPr/>
        </p:nvSpPr>
        <p:spPr>
          <a:xfrm>
            <a:off x="5238029" y="5044402"/>
            <a:ext cx="1440000" cy="360000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Chamber1</a:t>
            </a:r>
          </a:p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Door OPEN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4E7BDA3-0D49-68C6-E852-7F2C7CC1DBD8}"/>
              </a:ext>
            </a:extLst>
          </p:cNvPr>
          <p:cNvSpPr/>
          <p:nvPr/>
        </p:nvSpPr>
        <p:spPr>
          <a:xfrm>
            <a:off x="11535103" y="4126740"/>
            <a:ext cx="1440000" cy="1604937"/>
          </a:xfrm>
          <a:prstGeom prst="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4E7BDA3-0D49-68C6-E852-7F2C7CC1DBD8}"/>
              </a:ext>
            </a:extLst>
          </p:cNvPr>
          <p:cNvSpPr/>
          <p:nvPr/>
        </p:nvSpPr>
        <p:spPr>
          <a:xfrm>
            <a:off x="11534894" y="5911677"/>
            <a:ext cx="1440000" cy="575135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Wafer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UNLOAD,</a:t>
            </a:r>
          </a:p>
          <a:p>
            <a:pPr algn="ctr"/>
            <a:r>
              <a:rPr kumimoji="1" lang="en-US" altLang="ko-KR" sz="1200" dirty="0">
                <a:solidFill>
                  <a:schemeClr val="tx1"/>
                </a:solidFill>
              </a:rPr>
              <a:t>Chamber2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OUT</a:t>
            </a:r>
          </a:p>
          <a:p>
            <a:pPr algn="ctr"/>
            <a:r>
              <a:rPr kumimoji="1" lang="en-US" altLang="ko-KR" sz="1200" dirty="0" smtClean="0">
                <a:solidFill>
                  <a:schemeClr val="tx1"/>
                </a:solidFill>
              </a:rPr>
              <a:t>(</a:t>
            </a:r>
            <a:r>
              <a:rPr kumimoji="1" lang="en-US" altLang="ko-KR" sz="1200" dirty="0">
                <a:solidFill>
                  <a:schemeClr val="tx1"/>
                </a:solidFill>
              </a:rPr>
              <a:t>with robot arm)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805663D-2C10-D84F-B816-CA53DACF3089}"/>
              </a:ext>
            </a:extLst>
          </p:cNvPr>
          <p:cNvCxnSpPr>
            <a:endCxn id="40" idx="0"/>
          </p:cNvCxnSpPr>
          <p:nvPr/>
        </p:nvCxnSpPr>
        <p:spPr>
          <a:xfrm>
            <a:off x="6319529" y="8059730"/>
            <a:ext cx="128203" cy="220254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31E2478-4A5E-58DB-94CF-654B64979B0C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5469020" y="8068430"/>
            <a:ext cx="166632" cy="211554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11B190-9CF9-85C2-2B3D-98E937102713}"/>
              </a:ext>
            </a:extLst>
          </p:cNvPr>
          <p:cNvSpPr txBox="1"/>
          <p:nvPr/>
        </p:nvSpPr>
        <p:spPr>
          <a:xfrm>
            <a:off x="6253379" y="8002234"/>
            <a:ext cx="637365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smtClean="0">
                <a:solidFill>
                  <a:srgbClr val="FF0000"/>
                </a:solidFill>
              </a:rPr>
              <a:t>YES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969034-2D95-BEC0-AB0D-EE464446ACE9}"/>
              </a:ext>
            </a:extLst>
          </p:cNvPr>
          <p:cNvSpPr txBox="1"/>
          <p:nvPr/>
        </p:nvSpPr>
        <p:spPr>
          <a:xfrm>
            <a:off x="5113664" y="7997536"/>
            <a:ext cx="49114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200" b="1" smtClean="0">
                <a:solidFill>
                  <a:srgbClr val="FF0000"/>
                </a:solidFill>
              </a:rPr>
              <a:t>NO</a:t>
            </a:r>
            <a:endParaRPr kumimoji="1" lang="ko-Kore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A16B01CE-7ECB-23AD-F182-64DA09FBE2A8}"/>
              </a:ext>
            </a:extLst>
          </p:cNvPr>
          <p:cNvSpPr/>
          <p:nvPr/>
        </p:nvSpPr>
        <p:spPr>
          <a:xfrm>
            <a:off x="6108083" y="8279984"/>
            <a:ext cx="679297" cy="520308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LED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1200" dirty="0" smtClean="0">
                <a:solidFill>
                  <a:schemeClr val="tx1"/>
                </a:solidFill>
              </a:rPr>
              <a:t>GREEN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ON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 flipV="1">
            <a:off x="6678969" y="6842193"/>
            <a:ext cx="4855925" cy="4619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>
            <a:off x="5958029" y="3194209"/>
            <a:ext cx="277" cy="275510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endCxn id="15" idx="0"/>
          </p:cNvCxnSpPr>
          <p:nvPr/>
        </p:nvCxnSpPr>
        <p:spPr>
          <a:xfrm>
            <a:off x="5958029" y="3829719"/>
            <a:ext cx="0" cy="199204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6498565" y="4839393"/>
            <a:ext cx="0" cy="205009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4DA9EE6-1D0A-613F-8DE4-78F57842CE17}"/>
              </a:ext>
            </a:extLst>
          </p:cNvPr>
          <p:cNvCxnSpPr>
            <a:cxnSpLocks/>
          </p:cNvCxnSpPr>
          <p:nvPr/>
        </p:nvCxnSpPr>
        <p:spPr>
          <a:xfrm>
            <a:off x="10308605" y="2308823"/>
            <a:ext cx="7678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6F846C-F815-FFF0-CC35-87CA8A15718C}"/>
              </a:ext>
            </a:extLst>
          </p:cNvPr>
          <p:cNvCxnSpPr>
            <a:cxnSpLocks/>
          </p:cNvCxnSpPr>
          <p:nvPr/>
        </p:nvCxnSpPr>
        <p:spPr>
          <a:xfrm flipH="1">
            <a:off x="10308605" y="2511247"/>
            <a:ext cx="76781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5958029" y="7022193"/>
            <a:ext cx="940" cy="200633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30" idx="0"/>
          </p:cNvCxnSpPr>
          <p:nvPr/>
        </p:nvCxnSpPr>
        <p:spPr>
          <a:xfrm>
            <a:off x="5958029" y="7582826"/>
            <a:ext cx="0" cy="204831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12254894" y="3191376"/>
            <a:ext cx="0" cy="180229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12254894" y="3946740"/>
            <a:ext cx="209" cy="180000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12254894" y="5731677"/>
            <a:ext cx="209" cy="180000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12254894" y="6486812"/>
            <a:ext cx="0" cy="180000"/>
          </a:xfrm>
          <a:prstGeom prst="straightConnector1">
            <a:avLst/>
          </a:prstGeom>
          <a:ln w="12700">
            <a:solidFill>
              <a:srgbClr val="9A9A9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>
            <a:extLst>
              <a:ext uri="{FF2B5EF4-FFF2-40B4-BE49-F238E27FC236}">
                <a16:creationId xmlns:a16="http://schemas.microsoft.com/office/drawing/2014/main" id="{A16B01CE-7ECB-23AD-F182-64DA09FBE2A8}"/>
              </a:ext>
            </a:extLst>
          </p:cNvPr>
          <p:cNvSpPr/>
          <p:nvPr/>
        </p:nvSpPr>
        <p:spPr>
          <a:xfrm>
            <a:off x="5129371" y="8279984"/>
            <a:ext cx="679297" cy="520308"/>
          </a:xfrm>
          <a:prstGeom prst="roundRect">
            <a:avLst/>
          </a:prstGeom>
          <a:noFill/>
          <a:ln w="127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>
                <a:solidFill>
                  <a:schemeClr val="tx1"/>
                </a:solidFill>
              </a:rPr>
              <a:t>LED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RED</a:t>
            </a:r>
            <a:r>
              <a:rPr kumimoji="1" lang="en-US" altLang="ko-Kore-KR" sz="1200" dirty="0" smtClean="0">
                <a:solidFill>
                  <a:schemeClr val="tx1"/>
                </a:solidFill>
              </a:rPr>
              <a:t> ON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제목 1"/>
          <p:cNvSpPr txBox="1">
            <a:spLocks/>
          </p:cNvSpPr>
          <p:nvPr/>
        </p:nvSpPr>
        <p:spPr>
          <a:xfrm>
            <a:off x="990600" y="1472768"/>
            <a:ext cx="3392915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en-US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장비</a:t>
            </a:r>
          </a:p>
        </p:txBody>
      </p:sp>
      <p:pic>
        <p:nvPicPr>
          <p:cNvPr id="63" name="Object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591" y="-348300"/>
            <a:ext cx="2353132" cy="2520000"/>
          </a:xfrm>
          <a:prstGeom prst="rect">
            <a:avLst/>
          </a:prstGeom>
        </p:spPr>
      </p:pic>
      <p:sp>
        <p:nvSpPr>
          <p:cNvPr id="64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3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5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66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67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68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69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70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71" name="TextBox 70"/>
          <p:cNvSpPr txBox="1"/>
          <p:nvPr/>
        </p:nvSpPr>
        <p:spPr>
          <a:xfrm>
            <a:off x="1588229" y="2400300"/>
            <a:ext cx="725600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99FF"/>
                </a:solidFill>
                <a:latin typeface="맑은 고딕" panose="020F0502020204030204"/>
                <a:ea typeface="맑은 고딕" panose="020B0503020000020004" pitchFamily="50" charset="-127"/>
              </a:rPr>
              <a:t>CVD</a:t>
            </a:r>
            <a:endParaRPr lang="en-US" altLang="ko-KR" sz="2800" b="1" dirty="0">
              <a:solidFill>
                <a:srgbClr val="0099FF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Chamber 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내부에 투입한 두 가지 이상의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기체를</a:t>
            </a:r>
            <a:endParaRPr lang="en-US" altLang="ko-KR" sz="24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열이나 </a:t>
            </a:r>
            <a:r>
              <a:rPr lang="ko-KR" altLang="en-US" sz="2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플라즈마를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이용하여 분해한 후</a:t>
            </a:r>
            <a:endParaRPr lang="en-US" altLang="ko-KR" sz="24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화학반응을 일으켜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4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증착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하고자 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하는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조성의</a:t>
            </a:r>
            <a:endParaRPr lang="en-US" altLang="ko-KR" sz="2400" dirty="0" smtClean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물질을 생성하고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이를 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기판에 </a:t>
            </a:r>
            <a:r>
              <a:rPr lang="ko-KR" altLang="en-US" sz="24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증착</a:t>
            </a:r>
            <a:r>
              <a:rPr lang="ko-KR" altLang="en-US" sz="2400" dirty="0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하는 공정</a:t>
            </a:r>
            <a:endParaRPr lang="ko-KR" altLang="en-US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53600" y="2400300"/>
            <a:ext cx="652068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rgbClr val="0099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Thermal CVD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박막을 형성하기 위해서 투입하는 기체를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열을 이용한 화학적 분해를 한 뒤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원하는 물질을 기판 위에 </a:t>
            </a:r>
            <a:r>
              <a:rPr lang="en-US" altLang="ko-KR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Deposition </a:t>
            </a:r>
            <a:r>
              <a:rPr lang="ko-KR" altLang="en-US" sz="2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시킴</a:t>
            </a:r>
            <a:endParaRPr lang="en-US" altLang="ko-KR" sz="2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363200" y="5782627"/>
            <a:ext cx="5171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진공 이유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유기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물질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제거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화학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반응을 더욱 정교하게 조절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10696728" y="5282420"/>
            <a:ext cx="4343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ko-KR" sz="2000" dirty="0">
                <a:solidFill>
                  <a:srgbClr val="37415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SiH4 + O2 -&gt; SiO2 + 2 H2O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363200" y="4913088"/>
            <a:ext cx="4140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가스 주입과 원하는 물질 형성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6" name="그룹 75"/>
          <p:cNvGrpSpPr/>
          <p:nvPr/>
        </p:nvGrpSpPr>
        <p:grpSpPr>
          <a:xfrm>
            <a:off x="2991642" y="7813441"/>
            <a:ext cx="12147557" cy="1199114"/>
            <a:chOff x="2638271" y="7666971"/>
            <a:chExt cx="12147557" cy="1199114"/>
          </a:xfrm>
        </p:grpSpPr>
        <p:sp>
          <p:nvSpPr>
            <p:cNvPr id="77" name="모서리가 둥근 직사각형 76"/>
            <p:cNvSpPr/>
            <p:nvPr/>
          </p:nvSpPr>
          <p:spPr>
            <a:xfrm>
              <a:off x="2638271" y="7666971"/>
              <a:ext cx="2394857" cy="1199114"/>
            </a:xfrm>
            <a:prstGeom prst="roundRect">
              <a:avLst/>
            </a:prstGeom>
            <a:noFill/>
            <a:ln w="381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진공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펌프를 이용해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Chamber</a:t>
              </a: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안에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진공 </a:t>
              </a:r>
              <a:r>
                <a:rPr lang="ko-KR" altLang="en-US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형성 </a:t>
              </a: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5889171" y="7666971"/>
              <a:ext cx="2394857" cy="1199114"/>
            </a:xfrm>
            <a:prstGeom prst="roundRect">
              <a:avLst/>
            </a:prstGeom>
            <a:noFill/>
            <a:ln w="381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가스 주입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9140071" y="7666971"/>
              <a:ext cx="2394857" cy="1199114"/>
            </a:xfrm>
            <a:prstGeom prst="roundRect">
              <a:avLst/>
            </a:prstGeom>
            <a:noFill/>
            <a:ln w="381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가스 열 분해</a:t>
              </a:r>
              <a:endPara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12390971" y="7666971"/>
              <a:ext cx="2394857" cy="1199114"/>
            </a:xfrm>
            <a:prstGeom prst="roundRect">
              <a:avLst/>
            </a:prstGeom>
            <a:noFill/>
            <a:ln w="381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박막 </a:t>
              </a:r>
              <a:r>
                <a:rPr lang="en-US" altLang="ko-KR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</a:t>
              </a:r>
              <a:r>
                <a:rPr lang="en-US" altLang="ko-KR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eposition</a:t>
              </a:r>
              <a:endPara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오른쪽 화살표 80"/>
            <p:cNvSpPr/>
            <p:nvPr/>
          </p:nvSpPr>
          <p:spPr>
            <a:xfrm>
              <a:off x="5145464" y="8023365"/>
              <a:ext cx="631371" cy="486326"/>
            </a:xfrm>
            <a:prstGeom prst="rightArrow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오른쪽 화살표 81"/>
            <p:cNvSpPr/>
            <p:nvPr/>
          </p:nvSpPr>
          <p:spPr>
            <a:xfrm>
              <a:off x="8396364" y="8023365"/>
              <a:ext cx="631371" cy="486326"/>
            </a:xfrm>
            <a:prstGeom prst="rightArrow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오른쪽 화살표 82"/>
            <p:cNvSpPr/>
            <p:nvPr/>
          </p:nvSpPr>
          <p:spPr>
            <a:xfrm>
              <a:off x="11647264" y="8023365"/>
              <a:ext cx="631371" cy="486326"/>
            </a:xfrm>
            <a:prstGeom prst="rightArrow">
              <a:avLst/>
            </a:prstGeom>
            <a:solidFill>
              <a:srgbClr val="9A9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4" name="그룹 1002"/>
          <p:cNvGrpSpPr/>
          <p:nvPr/>
        </p:nvGrpSpPr>
        <p:grpSpPr>
          <a:xfrm rot="5400000">
            <a:off x="6883772" y="4763983"/>
            <a:ext cx="4680000" cy="7143"/>
            <a:chOff x="1160088" y="9542591"/>
            <a:chExt cx="16147202" cy="7143"/>
          </a:xfrm>
        </p:grpSpPr>
        <p:pic>
          <p:nvPicPr>
            <p:cNvPr id="85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0088" y="9542591"/>
              <a:ext cx="16147202" cy="7143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2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29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30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32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33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BOMs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62717"/>
              </p:ext>
            </p:extLst>
          </p:nvPr>
        </p:nvGraphicFramePr>
        <p:xfrm>
          <a:off x="4191000" y="2692356"/>
          <a:ext cx="10266349" cy="594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808">
                  <a:extLst>
                    <a:ext uri="{9D8B030D-6E8A-4147-A177-3AD203B41FA5}">
                      <a16:colId xmlns:a16="http://schemas.microsoft.com/office/drawing/2014/main" val="2617213812"/>
                    </a:ext>
                  </a:extLst>
                </a:gridCol>
                <a:gridCol w="3464892">
                  <a:extLst>
                    <a:ext uri="{9D8B030D-6E8A-4147-A177-3AD203B41FA5}">
                      <a16:colId xmlns:a16="http://schemas.microsoft.com/office/drawing/2014/main" val="1025846437"/>
                    </a:ext>
                  </a:extLst>
                </a:gridCol>
                <a:gridCol w="864475">
                  <a:extLst>
                    <a:ext uri="{9D8B030D-6E8A-4147-A177-3AD203B41FA5}">
                      <a16:colId xmlns:a16="http://schemas.microsoft.com/office/drawing/2014/main" val="3343928744"/>
                    </a:ext>
                  </a:extLst>
                </a:gridCol>
                <a:gridCol w="794473">
                  <a:extLst>
                    <a:ext uri="{9D8B030D-6E8A-4147-A177-3AD203B41FA5}">
                      <a16:colId xmlns:a16="http://schemas.microsoft.com/office/drawing/2014/main" val="3433077331"/>
                    </a:ext>
                  </a:extLst>
                </a:gridCol>
                <a:gridCol w="3454392">
                  <a:extLst>
                    <a:ext uri="{9D8B030D-6E8A-4147-A177-3AD203B41FA5}">
                      <a16:colId xmlns:a16="http://schemas.microsoft.com/office/drawing/2014/main" val="13256463"/>
                    </a:ext>
                  </a:extLst>
                </a:gridCol>
                <a:gridCol w="884309">
                  <a:extLst>
                    <a:ext uri="{9D8B030D-6E8A-4147-A177-3AD203B41FA5}">
                      <a16:colId xmlns:a16="http://schemas.microsoft.com/office/drawing/2014/main" val="2206436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Q’ty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Items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Q’ty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455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 팔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(SNAM</a:t>
                      </a:r>
                      <a:r>
                        <a:rPr lang="en-US" altLang="ko-KR" sz="2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2800)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 드라이버 모듈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8735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RaspberryPi</a:t>
                      </a:r>
                      <a:r>
                        <a:rPr lang="en-US" altLang="ko-KR" sz="2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4B 8GB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6ea</a:t>
                      </a:r>
                      <a:endParaRPr lang="ko-KR" altLang="en-US" sz="2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</a:t>
                      </a:r>
                      <a:r>
                        <a:rPr lang="en-US" altLang="ko-KR" sz="2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Cable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서보모터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653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Basys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DC 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246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가열 모듈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바퀴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5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 분사 모듈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</a:t>
                      </a:r>
                      <a:r>
                        <a:rPr lang="en-US" altLang="ko-KR" sz="2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855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아크릴 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리니어</a:t>
                      </a: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액츄에이터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74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습도 센서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SD</a:t>
                      </a:r>
                      <a:r>
                        <a:rPr lang="en-US" altLang="ko-KR" sz="2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</a:t>
                      </a:r>
                      <a:endParaRPr lang="ko-KR" altLang="en-US" sz="24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24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건전지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43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건전지 소켓 </a:t>
                      </a:r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Bread</a:t>
                      </a:r>
                      <a:r>
                        <a:rPr lang="en-US" altLang="ko-KR" sz="24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Board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556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진공 챔버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톱니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9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초음파 센서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보조 배터리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1ea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674220"/>
                  </a:ext>
                </a:extLst>
              </a:tr>
            </a:tbl>
          </a:graphicData>
        </a:graphic>
      </p:graphicFrame>
      <p:sp>
        <p:nvSpPr>
          <p:cNvPr id="35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</a:p>
        </p:txBody>
      </p:sp>
      <p:pic>
        <p:nvPicPr>
          <p:cNvPr id="36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63" y="-369120"/>
            <a:ext cx="2293597" cy="252000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27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31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32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33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34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35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</a:p>
        </p:txBody>
      </p:sp>
      <p:pic>
        <p:nvPicPr>
          <p:cNvPr id="37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63" y="-369120"/>
            <a:ext cx="2293597" cy="252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642" y="2991745"/>
            <a:ext cx="2646316" cy="19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826" y="6205485"/>
            <a:ext cx="2437386" cy="19800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519" y="2986185"/>
            <a:ext cx="2660000" cy="19800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5005" y="6176863"/>
            <a:ext cx="2408390" cy="1980000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2188800" y="6176863"/>
            <a:ext cx="3600000" cy="1980000"/>
            <a:chOff x="1969461" y="3264524"/>
            <a:chExt cx="4739120" cy="2179414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47975" y="3264775"/>
              <a:ext cx="2660606" cy="2179163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69461" y="3264524"/>
              <a:ext cx="2221539" cy="2160000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5860" y="2996128"/>
            <a:ext cx="2766679" cy="1980000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828800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71519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12649200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828800" y="60434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7371519" y="60434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12652420" y="605261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828800" y="5070127"/>
            <a:ext cx="43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lnSpc>
                <a:spcPct val="150000"/>
              </a:lnSpc>
              <a:buAutoNum type="arabicPeriod"/>
            </a:pP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RaspberryPi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4B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통신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371518" y="5084339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 USB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검사</a:t>
            </a:r>
            <a:endParaRPr lang="en-US" altLang="ko-KR" sz="1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649198" y="5067300"/>
            <a:ext cx="432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Servo Motor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개폐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28799" y="8292525"/>
            <a:ext cx="43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 DC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모터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Chamber1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371517" y="8292525"/>
            <a:ext cx="432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초음파 센서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모터 제어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649198" y="8292525"/>
            <a:ext cx="432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6. LED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검사 결과 표시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16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18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19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20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21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22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(Chamber 2)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</a:p>
        </p:txBody>
      </p:sp>
      <p:pic>
        <p:nvPicPr>
          <p:cNvPr id="24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63" y="-369120"/>
            <a:ext cx="2293597" cy="2520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5102" y="2989863"/>
            <a:ext cx="2892442" cy="1980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761" y="2990256"/>
            <a:ext cx="2276715" cy="19800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8538" y="6214615"/>
            <a:ext cx="2945961" cy="19800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43465" y="2989863"/>
            <a:ext cx="2766679" cy="19800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05532" y="6218951"/>
            <a:ext cx="2013347" cy="198000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2661323" y="6205485"/>
            <a:ext cx="2520000" cy="1980000"/>
            <a:chOff x="1864885" y="6515100"/>
            <a:chExt cx="2412278" cy="2044862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11"/>
            <a:srcRect t="15869" r="3572"/>
            <a:stretch/>
          </p:blipFill>
          <p:spPr>
            <a:xfrm>
              <a:off x="1864885" y="6591300"/>
              <a:ext cx="2326115" cy="1968662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8"/>
            <a:srcRect l="63471" t="-512" r="-678" b="74461"/>
            <a:stretch/>
          </p:blipFill>
          <p:spPr>
            <a:xfrm>
              <a:off x="3276601" y="6515100"/>
              <a:ext cx="1000562" cy="609600"/>
            </a:xfrm>
            <a:prstGeom prst="rect">
              <a:avLst/>
            </a:prstGeom>
          </p:spPr>
        </p:pic>
      </p:grpSp>
      <p:sp>
        <p:nvSpPr>
          <p:cNvPr id="33" name="모서리가 둥근 직사각형 32"/>
          <p:cNvSpPr/>
          <p:nvPr/>
        </p:nvSpPr>
        <p:spPr>
          <a:xfrm>
            <a:off x="1828800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371519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649200" y="28241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1828800" y="60434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371519" y="604348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2652420" y="6052615"/>
            <a:ext cx="4320000" cy="2304000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828800" y="5070127"/>
            <a:ext cx="43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Basys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제어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71518" y="5084339"/>
            <a:ext cx="43200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습도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환경 측정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49200" y="5067300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3. Servo Motor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 개폐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28800" y="8292525"/>
            <a:ext cx="4319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가열 모듈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목표 온도 설정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371519" y="8292525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분사 모듈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증착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가스 주입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649200" y="8292525"/>
            <a:ext cx="43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진공  펌프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공정 목표 기압 설정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45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47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51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53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54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55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4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Robot </a:t>
            </a:r>
            <a:r>
              <a:rPr lang="en-US" altLang="ko-KR" sz="4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Arm</a:t>
            </a:r>
            <a:r>
              <a:rPr lang="en-US" altLang="ko-KR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</a:p>
        </p:txBody>
      </p:sp>
      <p:pic>
        <p:nvPicPr>
          <p:cNvPr id="57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63" y="-369120"/>
            <a:ext cx="2293597" cy="2520000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3496469" y="2946412"/>
            <a:ext cx="5105400" cy="5079978"/>
            <a:chOff x="3429000" y="2806722"/>
            <a:chExt cx="5410200" cy="5604189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3800" y="3150133"/>
              <a:ext cx="4375709" cy="4737559"/>
            </a:xfrm>
            <a:prstGeom prst="rect">
              <a:avLst/>
            </a:prstGeom>
          </p:spPr>
        </p:pic>
        <p:sp>
          <p:nvSpPr>
            <p:cNvPr id="60" name="모서리가 둥근 직사각형 59"/>
            <p:cNvSpPr/>
            <p:nvPr/>
          </p:nvSpPr>
          <p:spPr>
            <a:xfrm>
              <a:off x="3429000" y="2806722"/>
              <a:ext cx="5410200" cy="5604189"/>
            </a:xfrm>
            <a:prstGeom prst="roundRect">
              <a:avLst/>
            </a:prstGeom>
            <a:noFill/>
            <a:ln w="38100">
              <a:solidFill>
                <a:srgbClr val="9A9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3496469" y="8041718"/>
            <a:ext cx="510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Robot Arm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413037" y="8039102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리니어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액츄에이터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웨이퍼 이동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413037" y="2933700"/>
            <a:ext cx="5105400" cy="5079978"/>
          </a:xfrm>
          <a:prstGeom prst="roundRect">
            <a:avLst/>
          </a:prstGeom>
          <a:noFill/>
          <a:ln w="38100">
            <a:solidFill>
              <a:srgbClr val="9A9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2779287" y="6732381"/>
            <a:ext cx="179748" cy="3347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1519" y="3098811"/>
            <a:ext cx="2548436" cy="480060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1006"/>
          <p:cNvGrpSpPr/>
          <p:nvPr/>
        </p:nvGrpSpPr>
        <p:grpSpPr>
          <a:xfrm>
            <a:off x="2539199" y="9633726"/>
            <a:ext cx="12600000" cy="5574"/>
            <a:chOff x="1059890" y="9542591"/>
            <a:chExt cx="12600000" cy="5574"/>
          </a:xfrm>
        </p:grpSpPr>
        <p:pic>
          <p:nvPicPr>
            <p:cNvPr id="42" name="Object 2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890" y="9542591"/>
              <a:ext cx="12600000" cy="5574"/>
            </a:xfrm>
            <a:prstGeom prst="rect">
              <a:avLst/>
            </a:prstGeom>
            <a:ln w="3175">
              <a:solidFill>
                <a:srgbClr val="9A9A9A"/>
              </a:solidFill>
            </a:ln>
          </p:spPr>
        </p:pic>
      </p:grpSp>
      <p:grpSp>
        <p:nvGrpSpPr>
          <p:cNvPr id="43" name="그룹 1003"/>
          <p:cNvGrpSpPr/>
          <p:nvPr/>
        </p:nvGrpSpPr>
        <p:grpSpPr>
          <a:xfrm>
            <a:off x="351763" y="9088821"/>
            <a:ext cx="1582188" cy="924591"/>
            <a:chOff x="351763" y="9088821"/>
            <a:chExt cx="1582188" cy="924591"/>
          </a:xfrm>
        </p:grpSpPr>
        <p:pic>
          <p:nvPicPr>
            <p:cNvPr id="44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1763" y="9088821"/>
              <a:ext cx="1582188" cy="924591"/>
            </a:xfrm>
            <a:prstGeom prst="rect">
              <a:avLst/>
            </a:prstGeom>
          </p:spPr>
        </p:pic>
      </p:grpSp>
      <p:grpSp>
        <p:nvGrpSpPr>
          <p:cNvPr id="45" name="그룹 1004"/>
          <p:cNvGrpSpPr/>
          <p:nvPr/>
        </p:nvGrpSpPr>
        <p:grpSpPr>
          <a:xfrm>
            <a:off x="15496852" y="9430354"/>
            <a:ext cx="2418367" cy="583058"/>
            <a:chOff x="15721994" y="9524150"/>
            <a:chExt cx="2418367" cy="583058"/>
          </a:xfrm>
        </p:grpSpPr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1994" y="9524150"/>
              <a:ext cx="2418367" cy="583058"/>
            </a:xfrm>
            <a:prstGeom prst="rect">
              <a:avLst/>
            </a:prstGeom>
          </p:spPr>
        </p:pic>
      </p:grpSp>
      <p:sp>
        <p:nvSpPr>
          <p:cNvPr id="47" name="제목 1"/>
          <p:cNvSpPr txBox="1">
            <a:spLocks/>
          </p:cNvSpPr>
          <p:nvPr/>
        </p:nvSpPr>
        <p:spPr>
          <a:xfrm>
            <a:off x="990600" y="1472768"/>
            <a:ext cx="7848600" cy="851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4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ko-KR" alt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제목 1"/>
          <p:cNvSpPr txBox="1">
            <a:spLocks/>
          </p:cNvSpPr>
          <p:nvPr/>
        </p:nvSpPr>
        <p:spPr>
          <a:xfrm>
            <a:off x="1864885" y="519013"/>
            <a:ext cx="5221715" cy="5822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3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부품 </a:t>
            </a:r>
            <a:r>
              <a:rPr lang="ko-KR" altLang="en-US" sz="3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개발환경</a:t>
            </a:r>
          </a:p>
        </p:txBody>
      </p:sp>
      <p:pic>
        <p:nvPicPr>
          <p:cNvPr id="49" name="Object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1763" y="-369120"/>
            <a:ext cx="2293597" cy="2520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659874" y="3713651"/>
            <a:ext cx="2545890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Raspbian</a:t>
            </a:r>
            <a:endParaRPr lang="en-US" altLang="ko-KR" sz="36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659874" y="293047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운영체제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77646" y="3713652"/>
            <a:ext cx="22260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VIVADO </a:t>
            </a:r>
            <a:endParaRPr lang="en-US" altLang="ko-KR" sz="36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 smtClean="0"/>
              <a:t>VITIS</a:t>
            </a:r>
            <a:endParaRPr lang="ko-KR" altLang="en-US" sz="3600" dirty="0"/>
          </a:p>
        </p:txBody>
      </p:sp>
      <p:sp>
        <p:nvSpPr>
          <p:cNvPr id="53" name="직사각형 52"/>
          <p:cNvSpPr/>
          <p:nvPr/>
        </p:nvSpPr>
        <p:spPr>
          <a:xfrm>
            <a:off x="7477646" y="293047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개발도구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490152" y="3713651"/>
            <a:ext cx="198015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Python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C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3600" dirty="0"/>
              <a:t>Verilog</a:t>
            </a:r>
            <a:endParaRPr lang="ko-KR" altLang="en-US" sz="3600" dirty="0"/>
          </a:p>
        </p:txBody>
      </p:sp>
      <p:sp>
        <p:nvSpPr>
          <p:cNvPr id="55" name="직사각형 54"/>
          <p:cNvSpPr/>
          <p:nvPr/>
        </p:nvSpPr>
        <p:spPr>
          <a:xfrm>
            <a:off x="12490152" y="293047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개발언어</a:t>
            </a:r>
            <a:endParaRPr lang="ko-KR" altLang="en-US" sz="3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347748" y="6651838"/>
            <a:ext cx="2144669" cy="2452473"/>
            <a:chOff x="12473923" y="6836342"/>
            <a:chExt cx="1818036" cy="2203370"/>
          </a:xfrm>
        </p:grpSpPr>
        <p:grpSp>
          <p:nvGrpSpPr>
            <p:cNvPr id="27" name="그룹 1014"/>
            <p:cNvGrpSpPr/>
            <p:nvPr/>
          </p:nvGrpSpPr>
          <p:grpSpPr>
            <a:xfrm>
              <a:off x="12473924" y="6836342"/>
              <a:ext cx="1818035" cy="1464198"/>
              <a:chOff x="12954461" y="5408387"/>
              <a:chExt cx="2033343" cy="1671838"/>
            </a:xfrm>
          </p:grpSpPr>
          <p:pic>
            <p:nvPicPr>
              <p:cNvPr id="30" name="Object 4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954461" y="5408387"/>
                <a:ext cx="2033343" cy="1671838"/>
              </a:xfrm>
              <a:prstGeom prst="rect">
                <a:avLst/>
              </a:prstGeom>
            </p:spPr>
          </p:pic>
        </p:grpSp>
        <p:grpSp>
          <p:nvGrpSpPr>
            <p:cNvPr id="28" name="그룹 1015"/>
            <p:cNvGrpSpPr/>
            <p:nvPr/>
          </p:nvGrpSpPr>
          <p:grpSpPr>
            <a:xfrm>
              <a:off x="12473923" y="8300540"/>
              <a:ext cx="1818035" cy="739172"/>
              <a:chOff x="14973503" y="6168074"/>
              <a:chExt cx="2300640" cy="912151"/>
            </a:xfrm>
          </p:grpSpPr>
          <p:pic>
            <p:nvPicPr>
              <p:cNvPr id="29" name="Object 4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973503" y="6168074"/>
                <a:ext cx="2300640" cy="912151"/>
              </a:xfrm>
              <a:prstGeom prst="rect">
                <a:avLst/>
              </a:prstGeom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891" y="6795167"/>
            <a:ext cx="2745696" cy="23166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212" y="6795167"/>
            <a:ext cx="1665588" cy="16655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4" t="22258" r="39352" b="20142"/>
          <a:stretch/>
        </p:blipFill>
        <p:spPr>
          <a:xfrm>
            <a:off x="13707553" y="6795167"/>
            <a:ext cx="1480523" cy="16655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4" t="31752" r="12126" b="31807"/>
          <a:stretch/>
        </p:blipFill>
        <p:spPr>
          <a:xfrm>
            <a:off x="6154411" y="7983267"/>
            <a:ext cx="3865962" cy="12208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11" y="6134100"/>
            <a:ext cx="4301938" cy="140404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1017</Words>
  <Application>Microsoft Office PowerPoint</Application>
  <PresentationFormat>사용자 지정</PresentationFormat>
  <Paragraphs>421</Paragraphs>
  <Slides>36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2" baseType="lpstr">
      <vt:lpstr>?? ??</vt:lpstr>
      <vt:lpstr>맑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SAMSUNG</cp:lastModifiedBy>
  <cp:revision>52</cp:revision>
  <dcterms:created xsi:type="dcterms:W3CDTF">2023-09-11T18:36:09Z</dcterms:created>
  <dcterms:modified xsi:type="dcterms:W3CDTF">2023-09-20T05:15:23Z</dcterms:modified>
</cp:coreProperties>
</file>